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9.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10.xml.rels" ContentType="application/vnd.openxmlformats-package.relationships+xml"/>
  <Override PartName="/ppt/slideLayouts/_rels/slideLayout5.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13.xml.rels" ContentType="application/vnd.openxmlformats-package.relationships+xml"/>
  <Override PartName="/ppt/slideLayouts/_rels/slideLayout8.xml.rels" ContentType="application/vnd.openxmlformats-package.relationships+xml"/>
  <Override PartName="/ppt/slideLayouts/_rels/slideLayout14.xml.rels" ContentType="application/vnd.openxmlformats-package.relationships+xml"/>
  <Override PartName="/ppt/slideLayouts/_rels/slideLayout9.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32.xml" ContentType="application/vnd.openxmlformats-officedocument.presentationml.slide+xml"/>
  <Override PartName="/ppt/slides/slide54.xml" ContentType="application/vnd.openxmlformats-officedocument.presentationml.slide+xml"/>
  <Override PartName="/ppt/slides/slide11.xml" ContentType="application/vnd.openxmlformats-officedocument.presentationml.slide+xml"/>
  <Override PartName="/ppt/slides/slide33.xml" ContentType="application/vnd.openxmlformats-officedocument.presentationml.slide+xml"/>
  <Override PartName="/ppt/slides/slide55.xml" ContentType="application/vnd.openxmlformats-officedocument.presentationml.slide+xml"/>
  <Override PartName="/ppt/slides/slide12.xml" ContentType="application/vnd.openxmlformats-officedocument.presentationml.slide+xml"/>
  <Override PartName="/ppt/slides/slide34.xml" ContentType="application/vnd.openxmlformats-officedocument.presentationml.slide+xml"/>
  <Override PartName="/ppt/slides/slide56.xml" ContentType="application/vnd.openxmlformats-officedocument.presentationml.slide+xml"/>
  <Override PartName="/ppt/slides/slide13.xml" ContentType="application/vnd.openxmlformats-officedocument.presentationml.slide+xml"/>
  <Override PartName="/ppt/slides/slide35.xml" ContentType="application/vnd.openxmlformats-officedocument.presentationml.slide+xml"/>
  <Override PartName="/ppt/slides/slide57.xml" ContentType="application/vnd.openxmlformats-officedocument.presentationml.slide+xml"/>
  <Override PartName="/ppt/slides/slide14.xml" ContentType="application/vnd.openxmlformats-officedocument.presentationml.slide+xml"/>
  <Override PartName="/ppt/slides/slide36.xml" ContentType="application/vnd.openxmlformats-officedocument.presentationml.slide+xml"/>
  <Override PartName="/ppt/slides/slide58.xml" ContentType="application/vnd.openxmlformats-officedocument.presentationml.slide+xml"/>
  <Override PartName="/ppt/slides/slide15.xml" ContentType="application/vnd.openxmlformats-officedocument.presentationml.slide+xml"/>
  <Override PartName="/ppt/slides/slide37.xml" ContentType="application/vnd.openxmlformats-officedocument.presentationml.slide+xml"/>
  <Override PartName="/ppt/slides/slide59.xml" ContentType="application/vnd.openxmlformats-officedocument.presentationml.slide+xml"/>
  <Override PartName="/ppt/slides/slide16.xml" ContentType="application/vnd.openxmlformats-officedocument.presentationml.slide+xml"/>
  <Override PartName="/ppt/slides/slide38.xml" ContentType="application/vnd.openxmlformats-officedocument.presentationml.slide+xml"/>
  <Override PartName="/ppt/slides/slide17.xml" ContentType="application/vnd.openxmlformats-officedocument.presentationml.slide+xml"/>
  <Override PartName="/ppt/slides/slide39.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42.xml" ContentType="application/vnd.openxmlformats-officedocument.presentationml.slide+xml"/>
  <Override PartName="/ppt/slides/slide64.xml" ContentType="application/vnd.openxmlformats-officedocument.presentationml.slide+xml"/>
  <Override PartName="/ppt/slides/slide21.xml" ContentType="application/vnd.openxmlformats-officedocument.presentationml.slide+xml"/>
  <Override PartName="/ppt/slides/slide43.xml" ContentType="application/vnd.openxmlformats-officedocument.presentationml.slide+xml"/>
  <Override PartName="/ppt/slides/slide22.xml" ContentType="application/vnd.openxmlformats-officedocument.presentationml.slide+xml"/>
  <Override PartName="/ppt/slides/slide44.xml" ContentType="application/vnd.openxmlformats-officedocument.presentationml.slide+xml"/>
  <Override PartName="/ppt/slides/slide23.xml" ContentType="application/vnd.openxmlformats-officedocument.presentationml.slide+xml"/>
  <Override PartName="/ppt/slides/slide45.xml" ContentType="application/vnd.openxmlformats-officedocument.presentationml.slide+xml"/>
  <Override PartName="/ppt/slides/slide24.xml" ContentType="application/vnd.openxmlformats-officedocument.presentationml.slide+xml"/>
  <Override PartName="/ppt/slides/slide46.xml" ContentType="application/vnd.openxmlformats-officedocument.presentationml.slide+xml"/>
  <Override PartName="/ppt/slides/slide25.xml" ContentType="application/vnd.openxmlformats-officedocument.presentationml.slide+xml"/>
  <Override PartName="/ppt/slides/slide47.xml" ContentType="application/vnd.openxmlformats-officedocument.presentationml.slide+xml"/>
  <Override PartName="/ppt/slides/slide26.xml" ContentType="application/vnd.openxmlformats-officedocument.presentationml.slide+xml"/>
  <Override PartName="/ppt/slides/slide48.xml" ContentType="application/vnd.openxmlformats-officedocument.presentationml.slide+xml"/>
  <Override PartName="/ppt/slides/slide27.xml" ContentType="application/vnd.openxmlformats-officedocument.presentationml.slide+xml"/>
  <Override PartName="/ppt/slides/slide49.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52.xml" ContentType="application/vnd.openxmlformats-officedocument.presentationml.slide+xml"/>
  <Override PartName="/ppt/slides/slide31.xml" ContentType="application/vnd.openxmlformats-officedocument.presentationml.slide+xml"/>
  <Override PartName="/ppt/slides/slide53.xml" ContentType="application/vnd.openxmlformats-officedocument.presentationml.slide+xml"/>
  <Override PartName="/ppt/slides/slide40.xml" ContentType="application/vnd.openxmlformats-officedocument.presentationml.slide+xml"/>
  <Override PartName="/ppt/slides/slide62.xml" ContentType="application/vnd.openxmlformats-officedocument.presentationml.slide+xml"/>
  <Override PartName="/ppt/slides/slide41.xml" ContentType="application/vnd.openxmlformats-officedocument.presentationml.slide+xml"/>
  <Override PartName="/ppt/slides/slide63.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54.xml.rels" ContentType="application/vnd.openxmlformats-package.relationships+xml"/>
  <Override PartName="/ppt/slides/_rels/slide32.xml.rels" ContentType="application/vnd.openxmlformats-package.relationships+xml"/>
  <Override PartName="/ppt/slides/_rels/slide10.xml.rels" ContentType="application/vnd.openxmlformats-package.relationships+xml"/>
  <Override PartName="/ppt/slides/_rels/slide55.xml.rels" ContentType="application/vnd.openxmlformats-package.relationships+xml"/>
  <Override PartName="/ppt/slides/_rels/slide33.xml.rels" ContentType="application/vnd.openxmlformats-package.relationships+xml"/>
  <Override PartName="/ppt/slides/_rels/slide11.xml.rels" ContentType="application/vnd.openxmlformats-package.relationships+xml"/>
  <Override PartName="/ppt/slides/_rels/slide56.xml.rels" ContentType="application/vnd.openxmlformats-package.relationships+xml"/>
  <Override PartName="/ppt/slides/_rels/slide34.xml.rels" ContentType="application/vnd.openxmlformats-package.relationships+xml"/>
  <Override PartName="/ppt/slides/_rels/slide12.xml.rels" ContentType="application/vnd.openxmlformats-package.relationships+xml"/>
  <Override PartName="/ppt/slides/_rels/slide57.xml.rels" ContentType="application/vnd.openxmlformats-package.relationships+xml"/>
  <Override PartName="/ppt/slides/_rels/slide35.xml.rels" ContentType="application/vnd.openxmlformats-package.relationships+xml"/>
  <Override PartName="/ppt/slides/_rels/slide13.xml.rels" ContentType="application/vnd.openxmlformats-package.relationships+xml"/>
  <Override PartName="/ppt/slides/_rels/slide58.xml.rels" ContentType="application/vnd.openxmlformats-package.relationships+xml"/>
  <Override PartName="/ppt/slides/_rels/slide36.xml.rels" ContentType="application/vnd.openxmlformats-package.relationships+xml"/>
  <Override PartName="/ppt/slides/_rels/slide14.xml.rels" ContentType="application/vnd.openxmlformats-package.relationships+xml"/>
  <Override PartName="/ppt/slides/_rels/slide59.xml.rels" ContentType="application/vnd.openxmlformats-package.relationships+xml"/>
  <Override PartName="/ppt/slides/_rels/slide37.xml.rels" ContentType="application/vnd.openxmlformats-package.relationships+xml"/>
  <Override PartName="/ppt/slides/_rels/slide15.xml.rels" ContentType="application/vnd.openxmlformats-package.relationships+xml"/>
  <Override PartName="/ppt/slides/_rels/slide38.xml.rels" ContentType="application/vnd.openxmlformats-package.relationships+xml"/>
  <Override PartName="/ppt/slides/_rels/slide16.xml.rels" ContentType="application/vnd.openxmlformats-package.relationships+xml"/>
  <Override PartName="/ppt/slides/_rels/slide39.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64.xml.rels" ContentType="application/vnd.openxmlformats-package.relationships+xml"/>
  <Override PartName="/ppt/slides/_rels/slide42.xml.rels" ContentType="application/vnd.openxmlformats-package.relationships+xml"/>
  <Override PartName="/ppt/slides/_rels/slide20.xml.rels" ContentType="application/vnd.openxmlformats-package.relationships+xml"/>
  <Override PartName="/ppt/slides/_rels/slide43.xml.rels" ContentType="application/vnd.openxmlformats-package.relationships+xml"/>
  <Override PartName="/ppt/slides/_rels/slide21.xml.rels" ContentType="application/vnd.openxmlformats-package.relationships+xml"/>
  <Override PartName="/ppt/slides/_rels/slide44.xml.rels" ContentType="application/vnd.openxmlformats-package.relationships+xml"/>
  <Override PartName="/ppt/slides/_rels/slide22.xml.rels" ContentType="application/vnd.openxmlformats-package.relationships+xml"/>
  <Override PartName="/ppt/slides/_rels/slide45.xml.rels" ContentType="application/vnd.openxmlformats-package.relationships+xml"/>
  <Override PartName="/ppt/slides/_rels/slide23.xml.rels" ContentType="application/vnd.openxmlformats-package.relationships+xml"/>
  <Override PartName="/ppt/slides/_rels/slide46.xml.rels" ContentType="application/vnd.openxmlformats-package.relationships+xml"/>
  <Override PartName="/ppt/slides/_rels/slide24.xml.rels" ContentType="application/vnd.openxmlformats-package.relationships+xml"/>
  <Override PartName="/ppt/slides/_rels/slide47.xml.rels" ContentType="application/vnd.openxmlformats-package.relationships+xml"/>
  <Override PartName="/ppt/slides/_rels/slide25.xml.rels" ContentType="application/vnd.openxmlformats-package.relationships+xml"/>
  <Override PartName="/ppt/slides/_rels/slide48.xml.rels" ContentType="application/vnd.openxmlformats-package.relationships+xml"/>
  <Override PartName="/ppt/slides/_rels/slide26.xml.rels" ContentType="application/vnd.openxmlformats-package.relationships+xml"/>
  <Override PartName="/ppt/slides/_rels/slide4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52.xml.rels" ContentType="application/vnd.openxmlformats-package.relationships+xml"/>
  <Override PartName="/ppt/slides/_rels/slide30.xml.rels" ContentType="application/vnd.openxmlformats-package.relationships+xml"/>
  <Override PartName="/ppt/slides/_rels/slide53.xml.rels" ContentType="application/vnd.openxmlformats-package.relationships+xml"/>
  <Override PartName="/ppt/slides/_rels/slide31.xml.rels" ContentType="application/vnd.openxmlformats-package.relationships+xml"/>
  <Override PartName="/ppt/slides/_rels/slide62.xml.rels" ContentType="application/vnd.openxmlformats-package.relationships+xml"/>
  <Override PartName="/ppt/slides/_rels/slide40.xml.rels" ContentType="application/vnd.openxmlformats-package.relationships+xml"/>
  <Override PartName="/ppt/slides/_rels/slide63.xml.rels" ContentType="application/vnd.openxmlformats-package.relationships+xml"/>
  <Override PartName="/ppt/slides/_rels/slide41.xml.rels" ContentType="application/vnd.openxmlformats-package.relationships+xml"/>
  <Override PartName="/ppt/slides/_rels/slide50.xml.rels" ContentType="application/vnd.openxmlformats-package.relationships+xml"/>
  <Override PartName="/ppt/slides/_rels/slide51.xml.rels" ContentType="application/vnd.openxmlformats-package.relationships+xml"/>
  <Override PartName="/ppt/slides/_rels/slide60.xml.rels" ContentType="application/vnd.openxmlformats-package.relationships+xml"/>
  <Override PartName="/ppt/slides/_rels/slide61.xml.rels" ContentType="application/vnd.openxmlformats-package.relationships+xml"/>
  <Override PartName="/ppt/media/image1.jpeg" ContentType="image/jpeg"/>
  <Override PartName="/ppt/media/image35.png" ContentType="image/png"/>
  <Override PartName="/ppt/media/image13.png" ContentType="image/png"/>
  <Override PartName="/ppt/media/image8.png" ContentType="image/png"/>
  <Override PartName="/ppt/media/image25.png" ContentType="image/png"/>
  <Override PartName="/ppt/media/image2.wmf" ContentType="image/x-wmf"/>
  <Override PartName="/ppt/media/image26.png" ContentType="image/png"/>
  <Override PartName="/ppt/media/image3.wmf" ContentType="image/x-wmf"/>
  <Override PartName="/ppt/media/image4.png" ContentType="image/png"/>
  <Override PartName="/ppt/media/image31.png" ContentType="image/png"/>
  <Override PartName="/ppt/media/image5.png" ContentType="image/png"/>
  <Override PartName="/ppt/media/image10.png" ContentType="image/png"/>
  <Override PartName="/ppt/media/image32.png" ContentType="image/png"/>
  <Override PartName="/ppt/media/image6.png" ContentType="image/png"/>
  <Override PartName="/ppt/media/image11.png" ContentType="image/png"/>
  <Override PartName="/ppt/media/image33.png" ContentType="image/png"/>
  <Override PartName="/ppt/media/image7.png" ContentType="image/png"/>
  <Override PartName="/ppt/media/image12.png" ContentType="image/png"/>
  <Override PartName="/ppt/media/image34.png" ContentType="image/png"/>
  <Override PartName="/ppt/media/image9.png" ContentType="image/png"/>
  <Override PartName="/ppt/media/image14.png" ContentType="image/png"/>
  <Override PartName="/ppt/media/image15.png" ContentType="image/png"/>
  <Override PartName="/ppt/media/image16.png" ContentType="image/png"/>
  <Override PartName="/ppt/media/image17.png" ContentType="image/png"/>
  <Override PartName="/ppt/media/image18.png" ContentType="image/png"/>
  <Override PartName="/ppt/media/image19.png" ContentType="image/png"/>
  <Override PartName="/ppt/media/image20.png" ContentType="image/png"/>
  <Override PartName="/ppt/media/image21.png" ContentType="image/png"/>
  <Override PartName="/ppt/media/image22.png" ContentType="image/png"/>
  <Override PartName="/ppt/media/image23.png" ContentType="image/png"/>
  <Override PartName="/ppt/media/image24.png" ContentType="image/png"/>
  <Override PartName="/ppt/media/image27.png" ContentType="image/png"/>
  <Override PartName="/ppt/media/image28.png" ContentType="image/png"/>
  <Override PartName="/ppt/media/image29.png" ContentType="image/png"/>
  <Override PartName="/ppt/media/image30.png" ContentType="image/png"/>
  <Override PartName="/ppt/embeddings/oleObject1.docx" ContentType="application/vnd.openxmlformats-officedocument.wordprocessingml.document"/>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Lst>
  <p:sldSz cx="10080625" cy="567055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p>
            <a:r>
              <a:t>Footer</a:t>
            </a:r>
          </a:p>
        </p:txBody>
      </p:sp>
      <p:sp>
        <p:nvSpPr>
          <p:cNvPr id="3" name="PlaceHolder 2"/>
          <p:cNvSpPr>
            <a:spLocks noGrp="1"/>
          </p:cNvSpPr>
          <p:nvPr>
            <p:ph type="sldNum" idx="2"/>
          </p:nvPr>
        </p:nvSpPr>
        <p:spPr/>
        <p:txBody>
          <a:bodyPr/>
          <a:p>
            <a:fld id="{36B7580F-FBD4-43F4-9F29-F0CB543DB159}" type="slidenum">
              <a:t>&lt;#&gt;</a:t>
            </a:fld>
          </a:p>
        </p:txBody>
      </p:sp>
      <p:sp>
        <p:nvSpPr>
          <p:cNvPr id="4" name="PlaceHolder 3"/>
          <p:cNvSpPr>
            <a:spLocks noGrp="1"/>
          </p:cNvSpPr>
          <p:nvPr>
            <p:ph type="dt" idx="3"/>
          </p:nvPr>
        </p:nvSpPr>
        <p:spPr/>
        <p:txBody>
          <a:bodyPr/>
          <a:p>
            <a:r>
              <a:rPr lang="pl-PL"/>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6" name="PlaceHolder 2"/>
          <p:cNvSpPr>
            <a:spLocks noGrp="1"/>
          </p:cNvSpPr>
          <p:nvPr>
            <p:ph type="subTitle"/>
          </p:nvPr>
        </p:nvSpPr>
        <p:spPr>
          <a:xfrm>
            <a:off x="504000" y="1326600"/>
            <a:ext cx="9071280" cy="3287880"/>
          </a:xfrm>
          <a:prstGeom prst="rect">
            <a:avLst/>
          </a:prstGeom>
          <a:noFill/>
          <a:ln w="0">
            <a:noFill/>
          </a:ln>
        </p:spPr>
        <p:txBody>
          <a:bodyPr lIns="0" rIns="0" tIns="0" bIns="0" anchor="ctr">
            <a:noAutofit/>
          </a:bodyPr>
          <a:p>
            <a:pPr indent="0" algn="ctr">
              <a:buNone/>
            </a:pPr>
            <a:endParaRPr b="0" lang="pl-PL"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07DDE567-2CB0-4309-A3A4-8CB0CFBF55F9}" type="slidenum">
              <a:t>&lt;#&gt;</a:t>
            </a:fld>
          </a:p>
        </p:txBody>
      </p:sp>
      <p:sp>
        <p:nvSpPr>
          <p:cNvPr id="6" name="PlaceHolder 5"/>
          <p:cNvSpPr>
            <a:spLocks noGrp="1"/>
          </p:cNvSpPr>
          <p:nvPr>
            <p:ph type="dt" idx="3"/>
          </p:nvPr>
        </p:nvSpPr>
        <p:spPr/>
        <p:txBody>
          <a:bodyPr/>
          <a:p>
            <a:r>
              <a:rPr lang="pl-PL"/>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8" name="PlaceHolder 2"/>
          <p:cNvSpPr>
            <a:spLocks noGrp="1"/>
          </p:cNvSpPr>
          <p:nvPr>
            <p:ph/>
          </p:nvPr>
        </p:nvSpPr>
        <p:spPr>
          <a:xfrm>
            <a:off x="504000" y="1326600"/>
            <a:ext cx="9071280" cy="32878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D1EDD093-BCE9-4512-879E-DD61EE7096CB}" type="slidenum">
              <a:t>&lt;#&gt;</a:t>
            </a:fld>
          </a:p>
        </p:txBody>
      </p:sp>
      <p:sp>
        <p:nvSpPr>
          <p:cNvPr id="6" name="PlaceHolder 5"/>
          <p:cNvSpPr>
            <a:spLocks noGrp="1"/>
          </p:cNvSpPr>
          <p:nvPr>
            <p:ph type="dt" idx="3"/>
          </p:nvPr>
        </p:nvSpPr>
        <p:spPr/>
        <p:txBody>
          <a:bodyPr/>
          <a:p>
            <a:r>
              <a:rPr lang="pl-PL"/>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10" name="PlaceHolder 2"/>
          <p:cNvSpPr>
            <a:spLocks noGrp="1"/>
          </p:cNvSpPr>
          <p:nvPr>
            <p:ph/>
          </p:nvPr>
        </p:nvSpPr>
        <p:spPr>
          <a:xfrm>
            <a:off x="504000" y="1326600"/>
            <a:ext cx="4426560" cy="32878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1" name="PlaceHolder 3"/>
          <p:cNvSpPr>
            <a:spLocks noGrp="1"/>
          </p:cNvSpPr>
          <p:nvPr>
            <p:ph/>
          </p:nvPr>
        </p:nvSpPr>
        <p:spPr>
          <a:xfrm>
            <a:off x="5152320" y="1326600"/>
            <a:ext cx="4426560" cy="32878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AA32CB16-88A7-4C13-A236-8B8D59487143}" type="slidenum">
              <a:t>&lt;#&gt;</a:t>
            </a:fld>
          </a:p>
        </p:txBody>
      </p:sp>
      <p:sp>
        <p:nvSpPr>
          <p:cNvPr id="7" name="PlaceHolder 6"/>
          <p:cNvSpPr>
            <a:spLocks noGrp="1"/>
          </p:cNvSpPr>
          <p:nvPr>
            <p:ph type="dt" idx="3"/>
          </p:nvPr>
        </p:nvSpPr>
        <p:spPr/>
        <p:txBody>
          <a:bodyPr/>
          <a:p>
            <a:r>
              <a:rPr lang="pl-PL"/>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E37D9E5B-61E7-4865-A00F-F82E14C4D31C}" type="slidenum">
              <a:t>&lt;#&gt;</a:t>
            </a:fld>
          </a:p>
        </p:txBody>
      </p:sp>
      <p:sp>
        <p:nvSpPr>
          <p:cNvPr id="5" name="PlaceHolder 4"/>
          <p:cNvSpPr>
            <a:spLocks noGrp="1"/>
          </p:cNvSpPr>
          <p:nvPr>
            <p:ph type="dt" idx="3"/>
          </p:nvPr>
        </p:nvSpPr>
        <p:spPr/>
        <p:txBody>
          <a:bodyPr/>
          <a:p>
            <a:r>
              <a:rPr lang="pl-PL"/>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226080"/>
            <a:ext cx="9071280" cy="4386600"/>
          </a:xfrm>
          <a:prstGeom prst="rect">
            <a:avLst/>
          </a:prstGeom>
          <a:noFill/>
          <a:ln w="0">
            <a:noFill/>
          </a:ln>
        </p:spPr>
        <p:txBody>
          <a:bodyPr lIns="0" rIns="0" tIns="0" bIns="0" anchor="ctr">
            <a:noAutofit/>
          </a:bodyPr>
          <a:p>
            <a:pPr algn="ctr"/>
            <a:endParaRPr b="0" lang="pl-PL" sz="3200" spc="-1" strike="noStrike">
              <a:solidFill>
                <a:srgbClr val="000000"/>
              </a:solidFill>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1462C851-CD29-4D97-A728-D1A910C56769}" type="slidenum">
              <a:t>&lt;#&gt;</a:t>
            </a:fld>
          </a:p>
        </p:txBody>
      </p:sp>
      <p:sp>
        <p:nvSpPr>
          <p:cNvPr id="5" name="PlaceHolder 4"/>
          <p:cNvSpPr>
            <a:spLocks noGrp="1"/>
          </p:cNvSpPr>
          <p:nvPr>
            <p:ph type="dt" idx="3"/>
          </p:nvPr>
        </p:nvSpPr>
        <p:spPr/>
        <p:txBody>
          <a:bodyPr/>
          <a:p>
            <a:r>
              <a:rPr lang="pl-PL"/>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15" name="PlaceHolder 2"/>
          <p:cNvSpPr>
            <a:spLocks noGrp="1"/>
          </p:cNvSpPr>
          <p:nvPr>
            <p:ph/>
          </p:nvPr>
        </p:nvSpPr>
        <p:spPr>
          <a:xfrm>
            <a:off x="504000" y="132660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6" name="PlaceHolder 3"/>
          <p:cNvSpPr>
            <a:spLocks noGrp="1"/>
          </p:cNvSpPr>
          <p:nvPr>
            <p:ph/>
          </p:nvPr>
        </p:nvSpPr>
        <p:spPr>
          <a:xfrm>
            <a:off x="5152320" y="1326600"/>
            <a:ext cx="4426560" cy="32878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7" name="PlaceHolder 4"/>
          <p:cNvSpPr>
            <a:spLocks noGrp="1"/>
          </p:cNvSpPr>
          <p:nvPr>
            <p:ph/>
          </p:nvPr>
        </p:nvSpPr>
        <p:spPr>
          <a:xfrm>
            <a:off x="504000" y="304416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02CD73E2-AAB4-442B-8C69-8A2EAFD7B324}" type="slidenum">
              <a:t>&lt;#&gt;</a:t>
            </a:fld>
          </a:p>
        </p:txBody>
      </p:sp>
      <p:sp>
        <p:nvSpPr>
          <p:cNvPr id="8" name="PlaceHolder 7"/>
          <p:cNvSpPr>
            <a:spLocks noGrp="1"/>
          </p:cNvSpPr>
          <p:nvPr>
            <p:ph type="dt" idx="3"/>
          </p:nvPr>
        </p:nvSpPr>
        <p:spPr/>
        <p:txBody>
          <a:bodyPr/>
          <a:p>
            <a:r>
              <a:rPr lang="pl-PL"/>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19" name="PlaceHolder 2"/>
          <p:cNvSpPr>
            <a:spLocks noGrp="1"/>
          </p:cNvSpPr>
          <p:nvPr>
            <p:ph/>
          </p:nvPr>
        </p:nvSpPr>
        <p:spPr>
          <a:xfrm>
            <a:off x="504000" y="1326600"/>
            <a:ext cx="4426560" cy="32878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20" name="PlaceHolder 3"/>
          <p:cNvSpPr>
            <a:spLocks noGrp="1"/>
          </p:cNvSpPr>
          <p:nvPr>
            <p:ph/>
          </p:nvPr>
        </p:nvSpPr>
        <p:spPr>
          <a:xfrm>
            <a:off x="5152320" y="132660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21" name="PlaceHolder 4"/>
          <p:cNvSpPr>
            <a:spLocks noGrp="1"/>
          </p:cNvSpPr>
          <p:nvPr>
            <p:ph/>
          </p:nvPr>
        </p:nvSpPr>
        <p:spPr>
          <a:xfrm>
            <a:off x="5152320" y="304416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79AD2101-5D39-4840-96B0-D2FF416C5135}" type="slidenum">
              <a:t>&lt;#&gt;</a:t>
            </a:fld>
          </a:p>
        </p:txBody>
      </p:sp>
      <p:sp>
        <p:nvSpPr>
          <p:cNvPr id="8" name="PlaceHolder 7"/>
          <p:cNvSpPr>
            <a:spLocks noGrp="1"/>
          </p:cNvSpPr>
          <p:nvPr>
            <p:ph type="dt" idx="3"/>
          </p:nvPr>
        </p:nvSpPr>
        <p:spPr/>
        <p:txBody>
          <a:bodyPr/>
          <a:p>
            <a:r>
              <a:rPr lang="pl-PL"/>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23" name="PlaceHolder 2"/>
          <p:cNvSpPr>
            <a:spLocks noGrp="1"/>
          </p:cNvSpPr>
          <p:nvPr>
            <p:ph/>
          </p:nvPr>
        </p:nvSpPr>
        <p:spPr>
          <a:xfrm>
            <a:off x="504000" y="132660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24" name="PlaceHolder 3"/>
          <p:cNvSpPr>
            <a:spLocks noGrp="1"/>
          </p:cNvSpPr>
          <p:nvPr>
            <p:ph/>
          </p:nvPr>
        </p:nvSpPr>
        <p:spPr>
          <a:xfrm>
            <a:off x="5152320" y="132660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25" name="PlaceHolder 4"/>
          <p:cNvSpPr>
            <a:spLocks noGrp="1"/>
          </p:cNvSpPr>
          <p:nvPr>
            <p:ph/>
          </p:nvPr>
        </p:nvSpPr>
        <p:spPr>
          <a:xfrm>
            <a:off x="504000" y="3044160"/>
            <a:ext cx="90712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749BC51B-C7EC-4FBF-9AF9-982E4C09CA58}" type="slidenum">
              <a:t>&lt;#&gt;</a:t>
            </a:fld>
          </a:p>
        </p:txBody>
      </p:sp>
      <p:sp>
        <p:nvSpPr>
          <p:cNvPr id="8" name="PlaceHolder 7"/>
          <p:cNvSpPr>
            <a:spLocks noGrp="1"/>
          </p:cNvSpPr>
          <p:nvPr>
            <p:ph type="dt" idx="3"/>
          </p:nvPr>
        </p:nvSpPr>
        <p:spPr/>
        <p:txBody>
          <a:bodyPr/>
          <a:p>
            <a:r>
              <a:rPr lang="pl-PL"/>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27" name="PlaceHolder 2"/>
          <p:cNvSpPr>
            <a:spLocks noGrp="1"/>
          </p:cNvSpPr>
          <p:nvPr>
            <p:ph/>
          </p:nvPr>
        </p:nvSpPr>
        <p:spPr>
          <a:xfrm>
            <a:off x="504000" y="1326600"/>
            <a:ext cx="90712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28" name="PlaceHolder 3"/>
          <p:cNvSpPr>
            <a:spLocks noGrp="1"/>
          </p:cNvSpPr>
          <p:nvPr>
            <p:ph/>
          </p:nvPr>
        </p:nvSpPr>
        <p:spPr>
          <a:xfrm>
            <a:off x="504000" y="3044160"/>
            <a:ext cx="90712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E0B99309-92B0-4666-BB0B-B2728E59108F}" type="slidenum">
              <a:t>&lt;#&gt;</a:t>
            </a:fld>
          </a:p>
        </p:txBody>
      </p:sp>
      <p:sp>
        <p:nvSpPr>
          <p:cNvPr id="7" name="PlaceHolder 6"/>
          <p:cNvSpPr>
            <a:spLocks noGrp="1"/>
          </p:cNvSpPr>
          <p:nvPr>
            <p:ph type="dt" idx="3"/>
          </p:nvPr>
        </p:nvSpPr>
        <p:spPr/>
        <p:txBody>
          <a:bodyPr/>
          <a:p>
            <a:r>
              <a:rPr lang="pl-PL"/>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30" name="PlaceHolder 2"/>
          <p:cNvSpPr>
            <a:spLocks noGrp="1"/>
          </p:cNvSpPr>
          <p:nvPr>
            <p:ph/>
          </p:nvPr>
        </p:nvSpPr>
        <p:spPr>
          <a:xfrm>
            <a:off x="504000" y="132660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31" name="PlaceHolder 3"/>
          <p:cNvSpPr>
            <a:spLocks noGrp="1"/>
          </p:cNvSpPr>
          <p:nvPr>
            <p:ph/>
          </p:nvPr>
        </p:nvSpPr>
        <p:spPr>
          <a:xfrm>
            <a:off x="5152320" y="132660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32" name="PlaceHolder 4"/>
          <p:cNvSpPr>
            <a:spLocks noGrp="1"/>
          </p:cNvSpPr>
          <p:nvPr>
            <p:ph/>
          </p:nvPr>
        </p:nvSpPr>
        <p:spPr>
          <a:xfrm>
            <a:off x="504000" y="304416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33" name="PlaceHolder 5"/>
          <p:cNvSpPr>
            <a:spLocks noGrp="1"/>
          </p:cNvSpPr>
          <p:nvPr>
            <p:ph/>
          </p:nvPr>
        </p:nvSpPr>
        <p:spPr>
          <a:xfrm>
            <a:off x="5152320" y="304416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 name="PlaceHolder 6"/>
          <p:cNvSpPr>
            <a:spLocks noGrp="1"/>
          </p:cNvSpPr>
          <p:nvPr>
            <p:ph type="ftr" idx="1"/>
          </p:nvPr>
        </p:nvSpPr>
        <p:spPr/>
        <p:txBody>
          <a:bodyPr/>
          <a:p>
            <a:r>
              <a:t>Footer</a:t>
            </a:r>
          </a:p>
        </p:txBody>
      </p:sp>
      <p:sp>
        <p:nvSpPr>
          <p:cNvPr id="8" name="PlaceHolder 7"/>
          <p:cNvSpPr>
            <a:spLocks noGrp="1"/>
          </p:cNvSpPr>
          <p:nvPr>
            <p:ph type="sldNum" idx="2"/>
          </p:nvPr>
        </p:nvSpPr>
        <p:spPr/>
        <p:txBody>
          <a:bodyPr/>
          <a:p>
            <a:fld id="{AFDCAEDA-B8C1-4F9D-B096-909EE4CEEFA8}" type="slidenum">
              <a:t>&lt;#&gt;</a:t>
            </a:fld>
          </a:p>
        </p:txBody>
      </p:sp>
      <p:sp>
        <p:nvSpPr>
          <p:cNvPr id="9" name="PlaceHolder 8"/>
          <p:cNvSpPr>
            <a:spLocks noGrp="1"/>
          </p:cNvSpPr>
          <p:nvPr>
            <p:ph type="dt" idx="3"/>
          </p:nvPr>
        </p:nvSpPr>
        <p:spPr/>
        <p:txBody>
          <a:bodyPr/>
          <a:p>
            <a:r>
              <a:rPr lang="pl-PL"/>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35" name="PlaceHolder 2"/>
          <p:cNvSpPr>
            <a:spLocks noGrp="1"/>
          </p:cNvSpPr>
          <p:nvPr>
            <p:ph/>
          </p:nvPr>
        </p:nvSpPr>
        <p:spPr>
          <a:xfrm>
            <a:off x="504000" y="1326600"/>
            <a:ext cx="29206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36" name="PlaceHolder 3"/>
          <p:cNvSpPr>
            <a:spLocks noGrp="1"/>
          </p:cNvSpPr>
          <p:nvPr>
            <p:ph/>
          </p:nvPr>
        </p:nvSpPr>
        <p:spPr>
          <a:xfrm>
            <a:off x="3571200" y="1326600"/>
            <a:ext cx="29206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37" name="PlaceHolder 4"/>
          <p:cNvSpPr>
            <a:spLocks noGrp="1"/>
          </p:cNvSpPr>
          <p:nvPr>
            <p:ph/>
          </p:nvPr>
        </p:nvSpPr>
        <p:spPr>
          <a:xfrm>
            <a:off x="6638040" y="1326600"/>
            <a:ext cx="29206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38" name="PlaceHolder 5"/>
          <p:cNvSpPr>
            <a:spLocks noGrp="1"/>
          </p:cNvSpPr>
          <p:nvPr>
            <p:ph/>
          </p:nvPr>
        </p:nvSpPr>
        <p:spPr>
          <a:xfrm>
            <a:off x="504000" y="3044160"/>
            <a:ext cx="29206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39" name="PlaceHolder 6"/>
          <p:cNvSpPr>
            <a:spLocks noGrp="1"/>
          </p:cNvSpPr>
          <p:nvPr>
            <p:ph/>
          </p:nvPr>
        </p:nvSpPr>
        <p:spPr>
          <a:xfrm>
            <a:off x="3571200" y="3044160"/>
            <a:ext cx="29206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40" name="PlaceHolder 7"/>
          <p:cNvSpPr>
            <a:spLocks noGrp="1"/>
          </p:cNvSpPr>
          <p:nvPr>
            <p:ph/>
          </p:nvPr>
        </p:nvSpPr>
        <p:spPr>
          <a:xfrm>
            <a:off x="6638040" y="3044160"/>
            <a:ext cx="29206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9" name="PlaceHolder 8"/>
          <p:cNvSpPr>
            <a:spLocks noGrp="1"/>
          </p:cNvSpPr>
          <p:nvPr>
            <p:ph type="ftr" idx="1"/>
          </p:nvPr>
        </p:nvSpPr>
        <p:spPr/>
        <p:txBody>
          <a:bodyPr/>
          <a:p>
            <a:r>
              <a:t>Footer</a:t>
            </a:r>
          </a:p>
        </p:txBody>
      </p:sp>
      <p:sp>
        <p:nvSpPr>
          <p:cNvPr id="10" name="PlaceHolder 9"/>
          <p:cNvSpPr>
            <a:spLocks noGrp="1"/>
          </p:cNvSpPr>
          <p:nvPr>
            <p:ph type="sldNum" idx="2"/>
          </p:nvPr>
        </p:nvSpPr>
        <p:spPr/>
        <p:txBody>
          <a:bodyPr/>
          <a:p>
            <a:fld id="{73ADF6C5-B575-44C7-BBD9-E4D3E1176111}" type="slidenum">
              <a:t>&lt;#&gt;</a:t>
            </a:fld>
          </a:p>
        </p:txBody>
      </p:sp>
      <p:sp>
        <p:nvSpPr>
          <p:cNvPr id="11" name="PlaceHolder 10"/>
          <p:cNvSpPr>
            <a:spLocks noGrp="1"/>
          </p:cNvSpPr>
          <p:nvPr>
            <p:ph type="dt" idx="3"/>
          </p:nvPr>
        </p:nvSpPr>
        <p:spPr/>
        <p:txBody>
          <a:bodyPr/>
          <a:p>
            <a:r>
              <a:rPr lang="pl-PL"/>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5"/>
          </p:nvPr>
        </p:nvSpPr>
        <p:spPr/>
        <p:txBody>
          <a:bodyPr/>
          <a:p>
            <a:fld id="{9CB6D1E0-6FE3-489D-9AE0-52677EB8F5B9}" type="slidenum">
              <a:t>&lt;#&gt;</a:t>
            </a:fld>
          </a:p>
        </p:txBody>
      </p:sp>
      <p:sp>
        <p:nvSpPr>
          <p:cNvPr id="4" name="PlaceHolder 3"/>
          <p:cNvSpPr>
            <a:spLocks noGrp="1"/>
          </p:cNvSpPr>
          <p:nvPr>
            <p:ph type="dt" idx="6"/>
          </p:nvPr>
        </p:nvSpPr>
        <p:spPr/>
        <p:txBody>
          <a:bodyPr/>
          <a:p>
            <a:r>
              <a:rPr lang="pl-PL"/>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47" name="PlaceHolder 2"/>
          <p:cNvSpPr>
            <a:spLocks noGrp="1"/>
          </p:cNvSpPr>
          <p:nvPr>
            <p:ph type="subTitle"/>
          </p:nvPr>
        </p:nvSpPr>
        <p:spPr>
          <a:xfrm>
            <a:off x="504000" y="1326600"/>
            <a:ext cx="9071280" cy="3287880"/>
          </a:xfrm>
          <a:prstGeom prst="rect">
            <a:avLst/>
          </a:prstGeom>
          <a:noFill/>
          <a:ln w="0">
            <a:noFill/>
          </a:ln>
        </p:spPr>
        <p:txBody>
          <a:bodyPr lIns="0" rIns="0" tIns="0" bIns="0" anchor="ctr">
            <a:noAutofit/>
          </a:bodyPr>
          <a:p>
            <a:pPr indent="0" algn="ctr">
              <a:buNone/>
            </a:pPr>
            <a:endParaRPr b="0" lang="pl-PL"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F77BF3F0-F789-4D40-89F1-5416EB0FBF3D}" type="slidenum">
              <a:t>&lt;#&gt;</a:t>
            </a:fld>
          </a:p>
        </p:txBody>
      </p:sp>
      <p:sp>
        <p:nvSpPr>
          <p:cNvPr id="6" name="PlaceHolder 5"/>
          <p:cNvSpPr>
            <a:spLocks noGrp="1"/>
          </p:cNvSpPr>
          <p:nvPr>
            <p:ph type="dt" idx="6"/>
          </p:nvPr>
        </p:nvSpPr>
        <p:spPr/>
        <p:txBody>
          <a:bodyPr/>
          <a:p>
            <a:r>
              <a:rPr lang="pl-PL"/>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49" name="PlaceHolder 2"/>
          <p:cNvSpPr>
            <a:spLocks noGrp="1"/>
          </p:cNvSpPr>
          <p:nvPr>
            <p:ph/>
          </p:nvPr>
        </p:nvSpPr>
        <p:spPr>
          <a:xfrm>
            <a:off x="504000" y="1326600"/>
            <a:ext cx="9071280" cy="32878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6AF0CBD4-1E7D-4560-BDD9-83BD290BC127}" type="slidenum">
              <a:t>&lt;#&gt;</a:t>
            </a:fld>
          </a:p>
        </p:txBody>
      </p:sp>
      <p:sp>
        <p:nvSpPr>
          <p:cNvPr id="6" name="PlaceHolder 5"/>
          <p:cNvSpPr>
            <a:spLocks noGrp="1"/>
          </p:cNvSpPr>
          <p:nvPr>
            <p:ph type="dt" idx="6"/>
          </p:nvPr>
        </p:nvSpPr>
        <p:spPr/>
        <p:txBody>
          <a:bodyPr/>
          <a:p>
            <a:r>
              <a:rPr lang="pl-PL"/>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51" name="PlaceHolder 2"/>
          <p:cNvSpPr>
            <a:spLocks noGrp="1"/>
          </p:cNvSpPr>
          <p:nvPr>
            <p:ph/>
          </p:nvPr>
        </p:nvSpPr>
        <p:spPr>
          <a:xfrm>
            <a:off x="504000" y="1326600"/>
            <a:ext cx="4426560" cy="32878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52" name="PlaceHolder 3"/>
          <p:cNvSpPr>
            <a:spLocks noGrp="1"/>
          </p:cNvSpPr>
          <p:nvPr>
            <p:ph/>
          </p:nvPr>
        </p:nvSpPr>
        <p:spPr>
          <a:xfrm>
            <a:off x="5152320" y="1326600"/>
            <a:ext cx="4426560" cy="32878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3CD40CF3-9D95-48B5-8987-9F2CB956DD6E}" type="slidenum">
              <a:t>&lt;#&gt;</a:t>
            </a:fld>
          </a:p>
        </p:txBody>
      </p:sp>
      <p:sp>
        <p:nvSpPr>
          <p:cNvPr id="7" name="PlaceHolder 6"/>
          <p:cNvSpPr>
            <a:spLocks noGrp="1"/>
          </p:cNvSpPr>
          <p:nvPr>
            <p:ph type="dt" idx="6"/>
          </p:nvPr>
        </p:nvSpPr>
        <p:spPr/>
        <p:txBody>
          <a:bodyPr/>
          <a:p>
            <a:r>
              <a:rPr lang="pl-PL"/>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2FFC7A11-65C0-4F1A-A1EB-69438A67638C}" type="slidenum">
              <a:t>&lt;#&gt;</a:t>
            </a:fld>
          </a:p>
        </p:txBody>
      </p:sp>
      <p:sp>
        <p:nvSpPr>
          <p:cNvPr id="5" name="PlaceHolder 4"/>
          <p:cNvSpPr>
            <a:spLocks noGrp="1"/>
          </p:cNvSpPr>
          <p:nvPr>
            <p:ph type="dt" idx="6"/>
          </p:nvPr>
        </p:nvSpPr>
        <p:spPr/>
        <p:txBody>
          <a:bodyPr/>
          <a:p>
            <a:r>
              <a:rPr lang="pl-PL"/>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504000" y="226080"/>
            <a:ext cx="9071280" cy="4386600"/>
          </a:xfrm>
          <a:prstGeom prst="rect">
            <a:avLst/>
          </a:prstGeom>
          <a:noFill/>
          <a:ln w="0">
            <a:noFill/>
          </a:ln>
        </p:spPr>
        <p:txBody>
          <a:bodyPr lIns="0" rIns="0" tIns="0" bIns="0" anchor="ctr">
            <a:noAutofit/>
          </a:bodyPr>
          <a:p>
            <a:pPr algn="ctr"/>
            <a:endParaRPr b="0" lang="pl-PL" sz="3200" spc="-1" strike="noStrike">
              <a:solidFill>
                <a:srgbClr val="000000"/>
              </a:solidFill>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712B7CAB-89B8-4B9B-8A95-84102D5EAAB6}" type="slidenum">
              <a:t>&lt;#&gt;</a:t>
            </a:fld>
          </a:p>
        </p:txBody>
      </p:sp>
      <p:sp>
        <p:nvSpPr>
          <p:cNvPr id="5" name="PlaceHolder 4"/>
          <p:cNvSpPr>
            <a:spLocks noGrp="1"/>
          </p:cNvSpPr>
          <p:nvPr>
            <p:ph type="dt" idx="6"/>
          </p:nvPr>
        </p:nvSpPr>
        <p:spPr/>
        <p:txBody>
          <a:bodyPr/>
          <a:p>
            <a:r>
              <a:rPr lang="pl-PL"/>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56" name="PlaceHolder 2"/>
          <p:cNvSpPr>
            <a:spLocks noGrp="1"/>
          </p:cNvSpPr>
          <p:nvPr>
            <p:ph/>
          </p:nvPr>
        </p:nvSpPr>
        <p:spPr>
          <a:xfrm>
            <a:off x="504000" y="132660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57" name="PlaceHolder 3"/>
          <p:cNvSpPr>
            <a:spLocks noGrp="1"/>
          </p:cNvSpPr>
          <p:nvPr>
            <p:ph/>
          </p:nvPr>
        </p:nvSpPr>
        <p:spPr>
          <a:xfrm>
            <a:off x="5152320" y="1326600"/>
            <a:ext cx="4426560" cy="32878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58" name="PlaceHolder 4"/>
          <p:cNvSpPr>
            <a:spLocks noGrp="1"/>
          </p:cNvSpPr>
          <p:nvPr>
            <p:ph/>
          </p:nvPr>
        </p:nvSpPr>
        <p:spPr>
          <a:xfrm>
            <a:off x="504000" y="304416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A053CAC7-0DF8-43F2-AB5C-593C8EB91A0A}" type="slidenum">
              <a:t>&lt;#&gt;</a:t>
            </a:fld>
          </a:p>
        </p:txBody>
      </p:sp>
      <p:sp>
        <p:nvSpPr>
          <p:cNvPr id="8" name="PlaceHolder 7"/>
          <p:cNvSpPr>
            <a:spLocks noGrp="1"/>
          </p:cNvSpPr>
          <p:nvPr>
            <p:ph type="dt" idx="6"/>
          </p:nvPr>
        </p:nvSpPr>
        <p:spPr/>
        <p:txBody>
          <a:bodyPr/>
          <a:p>
            <a:r>
              <a:rPr lang="pl-PL"/>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60" name="PlaceHolder 2"/>
          <p:cNvSpPr>
            <a:spLocks noGrp="1"/>
          </p:cNvSpPr>
          <p:nvPr>
            <p:ph/>
          </p:nvPr>
        </p:nvSpPr>
        <p:spPr>
          <a:xfrm>
            <a:off x="504000" y="1326600"/>
            <a:ext cx="4426560" cy="32878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1" name="PlaceHolder 3"/>
          <p:cNvSpPr>
            <a:spLocks noGrp="1"/>
          </p:cNvSpPr>
          <p:nvPr>
            <p:ph/>
          </p:nvPr>
        </p:nvSpPr>
        <p:spPr>
          <a:xfrm>
            <a:off x="5152320" y="132660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2" name="PlaceHolder 4"/>
          <p:cNvSpPr>
            <a:spLocks noGrp="1"/>
          </p:cNvSpPr>
          <p:nvPr>
            <p:ph/>
          </p:nvPr>
        </p:nvSpPr>
        <p:spPr>
          <a:xfrm>
            <a:off x="5152320" y="304416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B3538ECB-7824-4017-9AF1-7F7B8EE51596}" type="slidenum">
              <a:t>&lt;#&gt;</a:t>
            </a:fld>
          </a:p>
        </p:txBody>
      </p:sp>
      <p:sp>
        <p:nvSpPr>
          <p:cNvPr id="8" name="PlaceHolder 7"/>
          <p:cNvSpPr>
            <a:spLocks noGrp="1"/>
          </p:cNvSpPr>
          <p:nvPr>
            <p:ph type="dt" idx="6"/>
          </p:nvPr>
        </p:nvSpPr>
        <p:spPr/>
        <p:txBody>
          <a:bodyPr/>
          <a:p>
            <a:r>
              <a:rPr lang="pl-PL"/>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64" name="PlaceHolder 2"/>
          <p:cNvSpPr>
            <a:spLocks noGrp="1"/>
          </p:cNvSpPr>
          <p:nvPr>
            <p:ph/>
          </p:nvPr>
        </p:nvSpPr>
        <p:spPr>
          <a:xfrm>
            <a:off x="504000" y="132660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5" name="PlaceHolder 3"/>
          <p:cNvSpPr>
            <a:spLocks noGrp="1"/>
          </p:cNvSpPr>
          <p:nvPr>
            <p:ph/>
          </p:nvPr>
        </p:nvSpPr>
        <p:spPr>
          <a:xfrm>
            <a:off x="5152320" y="132660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6" name="PlaceHolder 4"/>
          <p:cNvSpPr>
            <a:spLocks noGrp="1"/>
          </p:cNvSpPr>
          <p:nvPr>
            <p:ph/>
          </p:nvPr>
        </p:nvSpPr>
        <p:spPr>
          <a:xfrm>
            <a:off x="504000" y="3044160"/>
            <a:ext cx="90712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B86A2797-7478-4BC0-A4A9-6D9171115EC6}" type="slidenum">
              <a:t>&lt;#&gt;</a:t>
            </a:fld>
          </a:p>
        </p:txBody>
      </p:sp>
      <p:sp>
        <p:nvSpPr>
          <p:cNvPr id="8" name="PlaceHolder 7"/>
          <p:cNvSpPr>
            <a:spLocks noGrp="1"/>
          </p:cNvSpPr>
          <p:nvPr>
            <p:ph type="dt" idx="6"/>
          </p:nvPr>
        </p:nvSpPr>
        <p:spPr/>
        <p:txBody>
          <a:bodyPr/>
          <a:p>
            <a:r>
              <a:rPr lang="pl-PL"/>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68" name="PlaceHolder 2"/>
          <p:cNvSpPr>
            <a:spLocks noGrp="1"/>
          </p:cNvSpPr>
          <p:nvPr>
            <p:ph/>
          </p:nvPr>
        </p:nvSpPr>
        <p:spPr>
          <a:xfrm>
            <a:off x="504000" y="1326600"/>
            <a:ext cx="90712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9" name="PlaceHolder 3"/>
          <p:cNvSpPr>
            <a:spLocks noGrp="1"/>
          </p:cNvSpPr>
          <p:nvPr>
            <p:ph/>
          </p:nvPr>
        </p:nvSpPr>
        <p:spPr>
          <a:xfrm>
            <a:off x="504000" y="3044160"/>
            <a:ext cx="90712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0A9AB432-82BC-4250-9FDB-C18E5B08BE7A}" type="slidenum">
              <a:t>&lt;#&gt;</a:t>
            </a:fld>
          </a:p>
        </p:txBody>
      </p:sp>
      <p:sp>
        <p:nvSpPr>
          <p:cNvPr id="7" name="PlaceHolder 6"/>
          <p:cNvSpPr>
            <a:spLocks noGrp="1"/>
          </p:cNvSpPr>
          <p:nvPr>
            <p:ph type="dt" idx="6"/>
          </p:nvPr>
        </p:nvSpPr>
        <p:spPr/>
        <p:txBody>
          <a:bodyPr/>
          <a:p>
            <a:r>
              <a:rPr lang="pl-PL"/>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71" name="PlaceHolder 2"/>
          <p:cNvSpPr>
            <a:spLocks noGrp="1"/>
          </p:cNvSpPr>
          <p:nvPr>
            <p:ph/>
          </p:nvPr>
        </p:nvSpPr>
        <p:spPr>
          <a:xfrm>
            <a:off x="504000" y="132660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2" name="PlaceHolder 3"/>
          <p:cNvSpPr>
            <a:spLocks noGrp="1"/>
          </p:cNvSpPr>
          <p:nvPr>
            <p:ph/>
          </p:nvPr>
        </p:nvSpPr>
        <p:spPr>
          <a:xfrm>
            <a:off x="5152320" y="132660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3" name="PlaceHolder 4"/>
          <p:cNvSpPr>
            <a:spLocks noGrp="1"/>
          </p:cNvSpPr>
          <p:nvPr>
            <p:ph/>
          </p:nvPr>
        </p:nvSpPr>
        <p:spPr>
          <a:xfrm>
            <a:off x="504000" y="304416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4" name="PlaceHolder 5"/>
          <p:cNvSpPr>
            <a:spLocks noGrp="1"/>
          </p:cNvSpPr>
          <p:nvPr>
            <p:ph/>
          </p:nvPr>
        </p:nvSpPr>
        <p:spPr>
          <a:xfrm>
            <a:off x="5152320" y="3044160"/>
            <a:ext cx="442656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 name="PlaceHolder 6"/>
          <p:cNvSpPr>
            <a:spLocks noGrp="1"/>
          </p:cNvSpPr>
          <p:nvPr>
            <p:ph type="ftr" idx="4"/>
          </p:nvPr>
        </p:nvSpPr>
        <p:spPr/>
        <p:txBody>
          <a:bodyPr/>
          <a:p>
            <a:r>
              <a:t>Footer</a:t>
            </a:r>
          </a:p>
        </p:txBody>
      </p:sp>
      <p:sp>
        <p:nvSpPr>
          <p:cNvPr id="8" name="PlaceHolder 7"/>
          <p:cNvSpPr>
            <a:spLocks noGrp="1"/>
          </p:cNvSpPr>
          <p:nvPr>
            <p:ph type="sldNum" idx="5"/>
          </p:nvPr>
        </p:nvSpPr>
        <p:spPr/>
        <p:txBody>
          <a:bodyPr/>
          <a:p>
            <a:fld id="{D51BC9B2-0BD6-419E-81AB-4F5D32E9740B}" type="slidenum">
              <a:t>&lt;#&gt;</a:t>
            </a:fld>
          </a:p>
        </p:txBody>
      </p:sp>
      <p:sp>
        <p:nvSpPr>
          <p:cNvPr id="9" name="PlaceHolder 8"/>
          <p:cNvSpPr>
            <a:spLocks noGrp="1"/>
          </p:cNvSpPr>
          <p:nvPr>
            <p:ph type="dt" idx="6"/>
          </p:nvPr>
        </p:nvSpPr>
        <p:spPr/>
        <p:txBody>
          <a:bodyPr/>
          <a:p>
            <a:r>
              <a:rPr lang="pl-PL"/>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76" name="PlaceHolder 2"/>
          <p:cNvSpPr>
            <a:spLocks noGrp="1"/>
          </p:cNvSpPr>
          <p:nvPr>
            <p:ph/>
          </p:nvPr>
        </p:nvSpPr>
        <p:spPr>
          <a:xfrm>
            <a:off x="504000" y="1326600"/>
            <a:ext cx="29206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7" name="PlaceHolder 3"/>
          <p:cNvSpPr>
            <a:spLocks noGrp="1"/>
          </p:cNvSpPr>
          <p:nvPr>
            <p:ph/>
          </p:nvPr>
        </p:nvSpPr>
        <p:spPr>
          <a:xfrm>
            <a:off x="3571200" y="1326600"/>
            <a:ext cx="29206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8" name="PlaceHolder 4"/>
          <p:cNvSpPr>
            <a:spLocks noGrp="1"/>
          </p:cNvSpPr>
          <p:nvPr>
            <p:ph/>
          </p:nvPr>
        </p:nvSpPr>
        <p:spPr>
          <a:xfrm>
            <a:off x="6638040" y="1326600"/>
            <a:ext cx="29206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9" name="PlaceHolder 5"/>
          <p:cNvSpPr>
            <a:spLocks noGrp="1"/>
          </p:cNvSpPr>
          <p:nvPr>
            <p:ph/>
          </p:nvPr>
        </p:nvSpPr>
        <p:spPr>
          <a:xfrm>
            <a:off x="504000" y="3044160"/>
            <a:ext cx="29206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80" name="PlaceHolder 6"/>
          <p:cNvSpPr>
            <a:spLocks noGrp="1"/>
          </p:cNvSpPr>
          <p:nvPr>
            <p:ph/>
          </p:nvPr>
        </p:nvSpPr>
        <p:spPr>
          <a:xfrm>
            <a:off x="3571200" y="3044160"/>
            <a:ext cx="29206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81" name="PlaceHolder 7"/>
          <p:cNvSpPr>
            <a:spLocks noGrp="1"/>
          </p:cNvSpPr>
          <p:nvPr>
            <p:ph/>
          </p:nvPr>
        </p:nvSpPr>
        <p:spPr>
          <a:xfrm>
            <a:off x="6638040" y="3044160"/>
            <a:ext cx="2920680" cy="156816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9" name="PlaceHolder 8"/>
          <p:cNvSpPr>
            <a:spLocks noGrp="1"/>
          </p:cNvSpPr>
          <p:nvPr>
            <p:ph type="ftr" idx="4"/>
          </p:nvPr>
        </p:nvSpPr>
        <p:spPr/>
        <p:txBody>
          <a:bodyPr/>
          <a:p>
            <a:r>
              <a:t>Footer</a:t>
            </a:r>
          </a:p>
        </p:txBody>
      </p:sp>
      <p:sp>
        <p:nvSpPr>
          <p:cNvPr id="10" name="PlaceHolder 9"/>
          <p:cNvSpPr>
            <a:spLocks noGrp="1"/>
          </p:cNvSpPr>
          <p:nvPr>
            <p:ph type="sldNum" idx="5"/>
          </p:nvPr>
        </p:nvSpPr>
        <p:spPr/>
        <p:txBody>
          <a:bodyPr/>
          <a:p>
            <a:fld id="{15C7BA2F-43B9-40EA-8370-690D2771846A}" type="slidenum">
              <a:t>&lt;#&gt;</a:t>
            </a:fld>
          </a:p>
        </p:txBody>
      </p:sp>
      <p:sp>
        <p:nvSpPr>
          <p:cNvPr id="11" name="PlaceHolder 10"/>
          <p:cNvSpPr>
            <a:spLocks noGrp="1"/>
          </p:cNvSpPr>
          <p:nvPr>
            <p:ph type="dt" idx="6"/>
          </p:nvPr>
        </p:nvSpPr>
        <p:spPr/>
        <p:txBody>
          <a:bodyPr/>
          <a:p>
            <a:r>
              <a:rPr lang="pl-PL"/>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buNone/>
            </a:pPr>
            <a:r>
              <a:rPr b="0" lang="pl-PL" sz="1800" spc="-1" strike="noStrike">
                <a:solidFill>
                  <a:srgbClr val="000000"/>
                </a:solidFill>
                <a:latin typeface="Arial"/>
              </a:rPr>
              <a:t>Click to edit the title text format</a:t>
            </a:r>
            <a:endParaRPr b="0" lang="pl-PL" sz="1800" spc="-1" strike="noStrike">
              <a:solidFill>
                <a:srgbClr val="000000"/>
              </a:solidFill>
              <a:latin typeface="Arial"/>
            </a:endParaRPr>
          </a:p>
        </p:txBody>
      </p:sp>
      <p:sp>
        <p:nvSpPr>
          <p:cNvPr id="1" name="PlaceHolder 2"/>
          <p:cNvSpPr>
            <a:spLocks noGrp="1"/>
          </p:cNvSpPr>
          <p:nvPr>
            <p:ph type="ftr" idx="1"/>
          </p:nvPr>
        </p:nvSpPr>
        <p:spPr>
          <a:xfrm>
            <a:off x="3447360" y="5165280"/>
            <a:ext cx="3194640" cy="390240"/>
          </a:xfrm>
          <a:prstGeom prst="rect">
            <a:avLst/>
          </a:prstGeom>
          <a:noFill/>
          <a:ln w="0">
            <a:noFill/>
          </a:ln>
        </p:spPr>
        <p:txBody>
          <a:bodyPr lIns="0" rIns="0" tIns="0" bIns="0" anchor="t">
            <a:noAutofit/>
          </a:bodyPr>
          <a:lstStyle>
            <a:lvl1pPr indent="0" algn="ctr">
              <a:lnSpc>
                <a:spcPct val="100000"/>
              </a:lnSpc>
              <a:buNone/>
              <a:tabLst>
                <a:tab algn="l" pos="0"/>
              </a:tabLst>
              <a:defRPr b="0" lang="pl-PL" sz="1400" spc="-1" strike="noStrike">
                <a:solidFill>
                  <a:srgbClr val="000000"/>
                </a:solidFill>
                <a:latin typeface="Times New Roman"/>
              </a:defRPr>
            </a:lvl1pPr>
          </a:lstStyle>
          <a:p>
            <a:pPr indent="0" algn="ctr">
              <a:lnSpc>
                <a:spcPct val="100000"/>
              </a:lnSpc>
              <a:buNone/>
              <a:tabLst>
                <a:tab algn="l" pos="0"/>
              </a:tabLst>
            </a:pPr>
            <a:r>
              <a:rPr b="0" lang="pl-PL" sz="1400" spc="-1" strike="noStrike">
                <a:solidFill>
                  <a:srgbClr val="000000"/>
                </a:solidFill>
                <a:latin typeface="Times New Roman"/>
              </a:rPr>
              <a:t> </a:t>
            </a:r>
            <a:endParaRPr b="0" lang="pl-PL" sz="1400" spc="-1" strike="noStrike">
              <a:solidFill>
                <a:srgbClr val="000000"/>
              </a:solidFill>
              <a:latin typeface="Times New Roman"/>
            </a:endParaRPr>
          </a:p>
        </p:txBody>
      </p:sp>
      <p:sp>
        <p:nvSpPr>
          <p:cNvPr id="2" name="PlaceHolder 3"/>
          <p:cNvSpPr>
            <a:spLocks noGrp="1"/>
          </p:cNvSpPr>
          <p:nvPr>
            <p:ph type="sldNum" idx="2"/>
          </p:nvPr>
        </p:nvSpPr>
        <p:spPr>
          <a:xfrm>
            <a:off x="7227360" y="5165280"/>
            <a:ext cx="2347920" cy="390240"/>
          </a:xfrm>
          <a:prstGeom prst="rect">
            <a:avLst/>
          </a:prstGeom>
          <a:noFill/>
          <a:ln w="0">
            <a:noFill/>
          </a:ln>
        </p:spPr>
        <p:txBody>
          <a:bodyPr lIns="0" rIns="0" tIns="0" bIns="0" anchor="t">
            <a:noAutofit/>
          </a:bodyPr>
          <a:lstStyle>
            <a:lvl1pPr indent="0" algn="r">
              <a:lnSpc>
                <a:spcPct val="100000"/>
              </a:lnSpc>
              <a:buNone/>
              <a:tabLst>
                <a:tab algn="l" pos="0"/>
              </a:tabLst>
              <a:defRPr b="0" lang="pl-PL" sz="1400" spc="-1" strike="noStrike">
                <a:solidFill>
                  <a:srgbClr val="000000"/>
                </a:solidFill>
                <a:latin typeface="Times New Roman"/>
              </a:defRPr>
            </a:lvl1pPr>
          </a:lstStyle>
          <a:p>
            <a:pPr indent="0" algn="r">
              <a:lnSpc>
                <a:spcPct val="100000"/>
              </a:lnSpc>
              <a:buNone/>
              <a:tabLst>
                <a:tab algn="l" pos="0"/>
              </a:tabLst>
            </a:pPr>
            <a:fld id="{E745A2B1-BD03-4C92-9B11-2BED78DC742C}" type="slidenum">
              <a:rPr b="0" lang="pl-PL" sz="1400" spc="-1" strike="noStrike">
                <a:solidFill>
                  <a:srgbClr val="000000"/>
                </a:solidFill>
                <a:latin typeface="Times New Roman"/>
              </a:rPr>
              <a:t>64</a:t>
            </a:fld>
            <a:endParaRPr b="0" lang="pl-PL" sz="1400" spc="-1" strike="noStrike">
              <a:solidFill>
                <a:srgbClr val="000000"/>
              </a:solidFill>
              <a:latin typeface="Times New Roman"/>
            </a:endParaRPr>
          </a:p>
        </p:txBody>
      </p:sp>
      <p:sp>
        <p:nvSpPr>
          <p:cNvPr id="3" name="PlaceHolder 4"/>
          <p:cNvSpPr>
            <a:spLocks noGrp="1"/>
          </p:cNvSpPr>
          <p:nvPr>
            <p:ph type="dt" idx="3"/>
          </p:nvPr>
        </p:nvSpPr>
        <p:spPr>
          <a:xfrm>
            <a:off x="504000" y="5165280"/>
            <a:ext cx="2347920" cy="390240"/>
          </a:xfrm>
          <a:prstGeom prst="rect">
            <a:avLst/>
          </a:prstGeom>
          <a:noFill/>
          <a:ln w="0">
            <a:noFill/>
          </a:ln>
        </p:spPr>
        <p:txBody>
          <a:bodyPr lIns="0" rIns="0" tIns="0" bIns="0" anchor="t">
            <a:noAutofit/>
          </a:bodyPr>
          <a:lstStyle>
            <a:lvl1pPr indent="0">
              <a:buNone/>
              <a:defRPr b="0" lang="pl-PL" sz="1400" spc="-1" strike="noStrike">
                <a:solidFill>
                  <a:srgbClr val="000000"/>
                </a:solidFill>
                <a:latin typeface="Times New Roman"/>
              </a:defRPr>
            </a:lvl1pPr>
          </a:lstStyle>
          <a:p>
            <a:pPr indent="0">
              <a:buNone/>
            </a:pPr>
            <a:r>
              <a:rPr b="0" lang="pl-PL" sz="1400" spc="-1" strike="noStrike">
                <a:solidFill>
                  <a:srgbClr val="000000"/>
                </a:solidFill>
                <a:latin typeface="Times New Roman"/>
              </a:rPr>
              <a:t> </a:t>
            </a:r>
            <a:endParaRPr b="0" lang="pl-PL" sz="1400" spc="-1" strike="noStrike">
              <a:solidFill>
                <a:srgbClr val="000000"/>
              </a:solidFill>
              <a:latin typeface="Times New Roman"/>
            </a:endParaRPr>
          </a:p>
        </p:txBody>
      </p:sp>
      <p:sp>
        <p:nvSpPr>
          <p:cNvPr id="4"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l-PL" sz="3200" spc="-1" strike="noStrike">
                <a:solidFill>
                  <a:srgbClr val="000000"/>
                </a:solidFill>
                <a:latin typeface="Arial"/>
              </a:rPr>
              <a:t>Click to edit the outline text format</a:t>
            </a:r>
            <a:endParaRPr b="0" lang="pl-PL"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pl-PL" sz="2800" spc="-1" strike="noStrike">
                <a:solidFill>
                  <a:srgbClr val="000000"/>
                </a:solidFill>
                <a:latin typeface="Arial"/>
              </a:rPr>
              <a:t>Second Outline Level</a:t>
            </a:r>
            <a:endParaRPr b="0" lang="pl-PL"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pl-PL" sz="2400" spc="-1" strike="noStrike">
                <a:solidFill>
                  <a:srgbClr val="000000"/>
                </a:solidFill>
                <a:latin typeface="Arial"/>
              </a:rPr>
              <a:t>Third Outline Level</a:t>
            </a:r>
            <a:endParaRPr b="0" lang="pl-PL"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pl-PL" sz="2000" spc="-1" strike="noStrike">
                <a:solidFill>
                  <a:srgbClr val="000000"/>
                </a:solidFill>
                <a:latin typeface="Arial"/>
              </a:rPr>
              <a:t>Fourth Outline Level</a:t>
            </a:r>
            <a:endParaRPr b="0" lang="pl-PL"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pl-PL" sz="2000" spc="-1" strike="noStrike">
                <a:solidFill>
                  <a:srgbClr val="000000"/>
                </a:solidFill>
                <a:latin typeface="Arial"/>
              </a:rPr>
              <a:t>Fifth Outline Level</a:t>
            </a:r>
            <a:endParaRPr b="0" lang="pl-PL"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pl-PL" sz="2000" spc="-1" strike="noStrike">
                <a:solidFill>
                  <a:srgbClr val="000000"/>
                </a:solidFill>
                <a:latin typeface="Arial"/>
              </a:rPr>
              <a:t>Sixth Outline Level</a:t>
            </a:r>
            <a:endParaRPr b="0" lang="pl-PL"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pl-PL" sz="2000" spc="-1" strike="noStrike">
                <a:solidFill>
                  <a:srgbClr val="000000"/>
                </a:solidFill>
                <a:latin typeface="Arial"/>
              </a:rPr>
              <a:t>Seventh Outline Level</a:t>
            </a:r>
            <a:endParaRPr b="0" lang="pl-PL"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buNone/>
            </a:pPr>
            <a:r>
              <a:rPr b="0" lang="pl-PL" sz="1800" spc="-1" strike="noStrike">
                <a:solidFill>
                  <a:srgbClr val="000000"/>
                </a:solidFill>
                <a:latin typeface="Arial"/>
              </a:rPr>
              <a:t>Click to edit the title text format</a:t>
            </a:r>
            <a:endParaRPr b="0" lang="pl-PL" sz="1800" spc="-1" strike="noStrike">
              <a:solidFill>
                <a:srgbClr val="000000"/>
              </a:solidFill>
              <a:latin typeface="Arial"/>
            </a:endParaRPr>
          </a:p>
        </p:txBody>
      </p:sp>
      <p:sp>
        <p:nvSpPr>
          <p:cNvPr id="42" name="PlaceHolder 2"/>
          <p:cNvSpPr>
            <a:spLocks noGrp="1"/>
          </p:cNvSpPr>
          <p:nvPr>
            <p:ph type="body"/>
          </p:nvPr>
        </p:nvSpPr>
        <p:spPr>
          <a:xfrm>
            <a:off x="504000" y="1326600"/>
            <a:ext cx="9071280" cy="32878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l-PL" sz="1800" spc="-1" strike="noStrike">
                <a:solidFill>
                  <a:srgbClr val="000000"/>
                </a:solidFill>
                <a:latin typeface="Arial"/>
              </a:rPr>
              <a:t>Click to edit the outline text format</a:t>
            </a:r>
            <a:endParaRPr b="0" lang="pl-PL"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pl-PL" sz="1800" spc="-1" strike="noStrike">
                <a:solidFill>
                  <a:srgbClr val="000000"/>
                </a:solidFill>
                <a:latin typeface="Arial"/>
              </a:rPr>
              <a:t>Second Outline Level</a:t>
            </a:r>
            <a:endParaRPr b="0" lang="pl-PL"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pl-PL" sz="1800" spc="-1" strike="noStrike">
                <a:solidFill>
                  <a:srgbClr val="000000"/>
                </a:solidFill>
                <a:latin typeface="Arial"/>
              </a:rPr>
              <a:t>Third Outline Level</a:t>
            </a:r>
            <a:endParaRPr b="0" lang="pl-PL"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pl-PL" sz="1800" spc="-1" strike="noStrike">
                <a:solidFill>
                  <a:srgbClr val="000000"/>
                </a:solidFill>
                <a:latin typeface="Arial"/>
              </a:rPr>
              <a:t>Fourth Outline Level</a:t>
            </a:r>
            <a:endParaRPr b="0" lang="pl-PL"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pl-PL" sz="1800" spc="-1" strike="noStrike">
                <a:solidFill>
                  <a:srgbClr val="000000"/>
                </a:solidFill>
                <a:latin typeface="Arial"/>
              </a:rPr>
              <a:t>Fifth Outline Level</a:t>
            </a:r>
            <a:endParaRPr b="0" lang="pl-PL"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pl-PL" sz="1800" spc="-1" strike="noStrike">
                <a:solidFill>
                  <a:srgbClr val="000000"/>
                </a:solidFill>
                <a:latin typeface="Arial"/>
              </a:rPr>
              <a:t>Sixth Outline Level</a:t>
            </a:r>
            <a:endParaRPr b="0" lang="pl-PL"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pl-PL" sz="1800" spc="-1" strike="noStrike">
                <a:solidFill>
                  <a:srgbClr val="000000"/>
                </a:solidFill>
                <a:latin typeface="Arial"/>
              </a:rPr>
              <a:t>Seventh Outline Level</a:t>
            </a:r>
            <a:endParaRPr b="0" lang="pl-PL" sz="1800" spc="-1" strike="noStrike">
              <a:solidFill>
                <a:srgbClr val="000000"/>
              </a:solidFill>
              <a:latin typeface="Arial"/>
            </a:endParaRPr>
          </a:p>
        </p:txBody>
      </p:sp>
      <p:sp>
        <p:nvSpPr>
          <p:cNvPr id="43" name="PlaceHolder 3"/>
          <p:cNvSpPr>
            <a:spLocks noGrp="1"/>
          </p:cNvSpPr>
          <p:nvPr>
            <p:ph type="ftr" idx="4"/>
          </p:nvPr>
        </p:nvSpPr>
        <p:spPr>
          <a:xfrm>
            <a:off x="3447360" y="5165280"/>
            <a:ext cx="3194640" cy="390240"/>
          </a:xfrm>
          <a:prstGeom prst="rect">
            <a:avLst/>
          </a:prstGeom>
          <a:noFill/>
          <a:ln w="0">
            <a:noFill/>
          </a:ln>
        </p:spPr>
        <p:txBody>
          <a:bodyPr lIns="0" rIns="0" tIns="0" bIns="0" anchor="t">
            <a:noAutofit/>
          </a:bodyPr>
          <a:lstStyle>
            <a:lvl1pPr indent="0" algn="ctr">
              <a:lnSpc>
                <a:spcPct val="100000"/>
              </a:lnSpc>
              <a:buNone/>
              <a:tabLst>
                <a:tab algn="l" pos="0"/>
              </a:tabLst>
              <a:defRPr b="0" lang="pl-PL" sz="1400" spc="-1" strike="noStrike">
                <a:solidFill>
                  <a:srgbClr val="000000"/>
                </a:solidFill>
                <a:latin typeface="Times New Roman"/>
              </a:defRPr>
            </a:lvl1pPr>
          </a:lstStyle>
          <a:p>
            <a:pPr indent="0" algn="ctr">
              <a:lnSpc>
                <a:spcPct val="100000"/>
              </a:lnSpc>
              <a:buNone/>
              <a:tabLst>
                <a:tab algn="l" pos="0"/>
              </a:tabLst>
            </a:pPr>
            <a:r>
              <a:rPr b="0" lang="pl-PL" sz="1400" spc="-1" strike="noStrike">
                <a:solidFill>
                  <a:srgbClr val="000000"/>
                </a:solidFill>
                <a:latin typeface="Times New Roman"/>
              </a:rPr>
              <a:t>&lt;footer&gt;</a:t>
            </a:r>
            <a:endParaRPr b="0" lang="pl-PL" sz="1400" spc="-1" strike="noStrike">
              <a:solidFill>
                <a:srgbClr val="000000"/>
              </a:solidFill>
              <a:latin typeface="Times New Roman"/>
            </a:endParaRPr>
          </a:p>
        </p:txBody>
      </p:sp>
      <p:sp>
        <p:nvSpPr>
          <p:cNvPr id="44" name="PlaceHolder 4"/>
          <p:cNvSpPr>
            <a:spLocks noGrp="1"/>
          </p:cNvSpPr>
          <p:nvPr>
            <p:ph type="sldNum" idx="5"/>
          </p:nvPr>
        </p:nvSpPr>
        <p:spPr>
          <a:xfrm>
            <a:off x="7227360" y="5165280"/>
            <a:ext cx="2347920" cy="390240"/>
          </a:xfrm>
          <a:prstGeom prst="rect">
            <a:avLst/>
          </a:prstGeom>
          <a:noFill/>
          <a:ln w="0">
            <a:noFill/>
          </a:ln>
        </p:spPr>
        <p:txBody>
          <a:bodyPr lIns="0" rIns="0" tIns="0" bIns="0" anchor="t">
            <a:noAutofit/>
          </a:bodyPr>
          <a:lstStyle>
            <a:lvl1pPr indent="0" algn="r">
              <a:lnSpc>
                <a:spcPct val="100000"/>
              </a:lnSpc>
              <a:buNone/>
              <a:tabLst>
                <a:tab algn="l" pos="0"/>
              </a:tabLst>
              <a:defRPr b="0" lang="pl-PL" sz="1400" spc="-1" strike="noStrike">
                <a:solidFill>
                  <a:srgbClr val="000000"/>
                </a:solidFill>
                <a:latin typeface="Times New Roman"/>
              </a:defRPr>
            </a:lvl1pPr>
          </a:lstStyle>
          <a:p>
            <a:pPr indent="0" algn="r">
              <a:lnSpc>
                <a:spcPct val="100000"/>
              </a:lnSpc>
              <a:buNone/>
              <a:tabLst>
                <a:tab algn="l" pos="0"/>
              </a:tabLst>
            </a:pPr>
            <a:fld id="{E2F6E4E0-1978-441D-9952-4996F88528ED}" type="slidenum">
              <a:rPr b="0" lang="pl-PL" sz="1400" spc="-1" strike="noStrike">
                <a:solidFill>
                  <a:srgbClr val="000000"/>
                </a:solidFill>
                <a:latin typeface="Times New Roman"/>
              </a:rPr>
              <a:t>&lt;number&gt;</a:t>
            </a:fld>
            <a:endParaRPr b="0" lang="pl-PL" sz="1400" spc="-1" strike="noStrike">
              <a:solidFill>
                <a:srgbClr val="000000"/>
              </a:solidFill>
              <a:latin typeface="Times New Roman"/>
            </a:endParaRPr>
          </a:p>
        </p:txBody>
      </p:sp>
      <p:sp>
        <p:nvSpPr>
          <p:cNvPr id="45" name="PlaceHolder 5"/>
          <p:cNvSpPr>
            <a:spLocks noGrp="1"/>
          </p:cNvSpPr>
          <p:nvPr>
            <p:ph type="dt" idx="6"/>
          </p:nvPr>
        </p:nvSpPr>
        <p:spPr>
          <a:xfrm>
            <a:off x="504000" y="5165280"/>
            <a:ext cx="2347920" cy="390240"/>
          </a:xfrm>
          <a:prstGeom prst="rect">
            <a:avLst/>
          </a:prstGeom>
          <a:noFill/>
          <a:ln w="0">
            <a:noFill/>
          </a:ln>
        </p:spPr>
        <p:txBody>
          <a:bodyPr lIns="0" rIns="0" tIns="0" bIns="0" anchor="t">
            <a:noAutofit/>
          </a:bodyPr>
          <a:lstStyle>
            <a:lvl1pPr indent="0">
              <a:buNone/>
              <a:defRPr b="0" lang="pl-PL" sz="1400" spc="-1" strike="noStrike">
                <a:solidFill>
                  <a:srgbClr val="000000"/>
                </a:solidFill>
                <a:latin typeface="Times New Roman"/>
              </a:defRPr>
            </a:lvl1pPr>
          </a:lstStyle>
          <a:p>
            <a:pPr indent="0">
              <a:buNone/>
            </a:pPr>
            <a:r>
              <a:rPr b="0" lang="pl-PL" sz="1400" spc="-1" strike="noStrike">
                <a:solidFill>
                  <a:srgbClr val="000000"/>
                </a:solidFill>
                <a:latin typeface="Times New Roman"/>
              </a:rPr>
              <a:t>&lt;date/time&gt;</a:t>
            </a:r>
            <a:endParaRPr b="0" lang="pl-PL"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package" Target="../embeddings/oleObject1.docx"/><Relationship Id="rId3" Type="http://schemas.openxmlformats.org/officeDocument/2006/relationships/image" Target="../media/image2.wmf"/><Relationship Id="rId4"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package" Target="../embeddings/oleObject1.docx"/><Relationship Id="rId3" Type="http://schemas.openxmlformats.org/officeDocument/2006/relationships/image" Target="../media/image3.wmf"/><Relationship Id="rId4"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1.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slideLayout" Target="../slideLayouts/slideLayout13.xml"/>
</Relationships>
</file>

<file path=ppt/slides/_rels/slide36.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slideLayout" Target="../slideLayouts/slideLayout13.xml"/>
</Relationships>
</file>

<file path=ppt/slides/_rels/slide37.xml.rels><?xml version="1.0" encoding="UTF-8"?>
<Relationships xmlns="http://schemas.openxmlformats.org/package/2006/relationships"><Relationship Id="rId1" Type="http://schemas.openxmlformats.org/officeDocument/2006/relationships/image" Target="../media/image28.png"/><Relationship Id="rId2" Type="http://schemas.openxmlformats.org/officeDocument/2006/relationships/slideLayout" Target="../slideLayouts/slideLayout13.xml"/>
</Relationships>
</file>

<file path=ppt/slides/_rels/slide38.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13.xml"/>
</Relationships>
</file>

<file path=ppt/slides/_rels/slide39.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slideLayout" Target="../slideLayouts/slideLayout13.xml"/>
</Relationships>
</file>

<file path=ppt/slides/_rels/slide40.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13.xml"/>
</Relationships>
</file>

<file path=ppt/slides/_rels/slide41.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13.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3.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13.xml"/>
</Relationships>
</file>

<file path=ppt/slides/_rels/slide44.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13.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6.xml.rels><?xml version="1.0" encoding="UTF-8"?>
<Relationships xmlns="http://schemas.openxmlformats.org/package/2006/relationships"><Relationship Id="rId1" Type="http://schemas.openxmlformats.org/officeDocument/2006/relationships/hyperlink" Target="https://www.ncbi.nlm.nih.gov/pmc/articles/PMC8580522/" TargetMode="External"/><Relationship Id="rId2" Type="http://schemas.openxmlformats.org/officeDocument/2006/relationships/hyperlink" Target="https://magdahavas.com/5g-and-mm-waves/is-there-an-association-between-covid-19-cases-deaths-and-5g-in-the-united-states/" TargetMode="External"/><Relationship Id="rId3" Type="http://schemas.openxmlformats.org/officeDocument/2006/relationships/hyperlink" Target="https://www.medrxiv.org/content/10.1101/2022.12.17.22283625v1.full" TargetMode="External"/><Relationship Id="rId4" Type="http://schemas.openxmlformats.org/officeDocument/2006/relationships/hyperlink" Target="https://jamanetwork.com/journals/jamanetworkopen/fullarticle/2802893" TargetMode="External"/><Relationship Id="rId5" Type="http://schemas.openxmlformats.org/officeDocument/2006/relationships/hyperlink" Target="https://www.nature.com/articles/s41598-023-32636-y" TargetMode="External"/><Relationship Id="rId6" Type="http://schemas.openxmlformats.org/officeDocument/2006/relationships/slideLayout" Target="../slideLayouts/slideLayout13.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3.xml.rels><?xml version="1.0" encoding="UTF-8"?>
<Relationships xmlns="http://schemas.openxmlformats.org/package/2006/relationships"><Relationship Id="rId1" Type="http://schemas.openxmlformats.org/officeDocument/2006/relationships/hyperlink" Target="https://www.scientificamerican.com/article/the-shortest-radio-waves/&quot; /t &quot;_blank" TargetMode="External"/><Relationship Id="rId2" Type="http://schemas.openxmlformats.org/officeDocument/2006/relationships/hyperlink" Target="https://ethw.org/Milestones:The_Trans-Canada_Microwave_System,_1958&quot; /t &quot;_blank" TargetMode="External"/><Relationship Id="rId3" Type="http://schemas.openxmlformats.org/officeDocument/2006/relationships/slideLayout" Target="../slideLayouts/slideLayout13.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4.xml.rels><?xml version="1.0" encoding="UTF-8"?>
<Relationships xmlns="http://schemas.openxmlformats.org/package/2006/relationships"><Relationship Id="rId1" Type="http://schemas.openxmlformats.org/officeDocument/2006/relationships/hyperlink" Target="http://Www.spleis.no/ab2023INRI" TargetMode="External"/><Relationship Id="rId2" Type="http://schemas.openxmlformats.org/officeDocument/2006/relationships/hyperlink" Target="mailto:Anders.o.Brunstad@gmail.com" TargetMode="External"/><Relationship Id="rId3" Type="http://schemas.openxmlformats.org/officeDocument/2006/relationships/hyperlink" Target="mailto:Anders.o.Brunstad@proton.me" TargetMode="External"/><Relationship Id="rId4"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PlaceHolder 1"/>
          <p:cNvSpPr>
            <a:spLocks noGrp="1"/>
          </p:cNvSpPr>
          <p:nvPr>
            <p:ph type="title"/>
          </p:nvPr>
        </p:nvSpPr>
        <p:spPr>
          <a:xfrm>
            <a:off x="360000" y="180000"/>
            <a:ext cx="9539640" cy="1082160"/>
          </a:xfrm>
          <a:prstGeom prst="rect">
            <a:avLst/>
          </a:prstGeom>
          <a:noFill/>
          <a:ln w="0">
            <a:noFill/>
          </a:ln>
        </p:spPr>
        <p:txBody>
          <a:bodyPr lIns="0" rIns="0" tIns="0" bIns="0" anchor="ctr">
            <a:noAutofit/>
          </a:bodyPr>
          <a:p>
            <a:pPr indent="0" algn="ctr">
              <a:lnSpc>
                <a:spcPct val="100000"/>
              </a:lnSpc>
              <a:buNone/>
              <a:tabLst>
                <a:tab algn="l" pos="0"/>
              </a:tabLst>
            </a:pPr>
            <a:r>
              <a:rPr b="0" lang="pl-PL" sz="3600" spc="-1" strike="noStrike" u="sng">
                <a:solidFill>
                  <a:srgbClr val="000000"/>
                </a:solidFill>
                <a:uFillTx/>
                <a:latin typeface="Arial"/>
              </a:rPr>
              <a:t>The Virus Narrative vs the EMF Narrative.</a:t>
            </a:r>
            <a:br>
              <a:rPr sz="4400"/>
            </a:br>
            <a:r>
              <a:rPr b="1" i="1" lang="pl-PL" sz="2000" spc="-1" strike="noStrike">
                <a:solidFill>
                  <a:srgbClr val="000000"/>
                </a:solidFill>
                <a:latin typeface="Arial"/>
              </a:rPr>
              <a:t>Presentation of research and findings by Anders Brunstad in 2023. </a:t>
            </a:r>
            <a:br>
              <a:rPr sz="2000"/>
            </a:br>
            <a:r>
              <a:rPr b="1" i="1" lang="pl-PL" sz="2000" spc="-1" strike="noStrike">
                <a:solidFill>
                  <a:srgbClr val="000000"/>
                </a:solidFill>
                <a:latin typeface="Arial"/>
              </a:rPr>
              <a:t>Updated and edited on 3th of June, 2023.  </a:t>
            </a:r>
            <a:r>
              <a:rPr b="0" lang="pl-PL" sz="2000" spc="-1" strike="noStrike">
                <a:solidFill>
                  <a:srgbClr val="000000"/>
                </a:solidFill>
                <a:latin typeface="Arial"/>
              </a:rPr>
              <a:t> </a:t>
            </a:r>
            <a:endParaRPr b="0" lang="pl-PL" sz="2000" spc="-1" strike="noStrike">
              <a:solidFill>
                <a:srgbClr val="000000"/>
              </a:solidFill>
              <a:latin typeface="Arial"/>
            </a:endParaRPr>
          </a:p>
        </p:txBody>
      </p:sp>
      <p:sp>
        <p:nvSpPr>
          <p:cNvPr id="83" name="PlaceHolder 2"/>
          <p:cNvSpPr>
            <a:spLocks noGrp="1"/>
          </p:cNvSpPr>
          <p:nvPr>
            <p:ph type="subTitle"/>
          </p:nvPr>
        </p:nvSpPr>
        <p:spPr>
          <a:xfrm>
            <a:off x="540000" y="1504080"/>
            <a:ext cx="9071280" cy="389592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I have conducted research into the COVID-19 pandemic for almost 3 years, done my own observations, and developed my own empirical research on all-cause excess mortality, first for 2020, then in early 2021, initially all-cause mortality only for 2020.</a:t>
            </a:r>
            <a:endParaRPr b="0" lang="pl-PL" sz="1800" spc="-1" strike="noStrike">
              <a:solidFill>
                <a:srgbClr val="000000"/>
              </a:solidFill>
              <a:latin typeface="Arial"/>
            </a:endParaRPr>
          </a:p>
          <a:p>
            <a:pPr indent="0" algn="ctr">
              <a:lnSpc>
                <a:spcPct val="100000"/>
              </a:lnSpc>
              <a:buNone/>
              <a:tabLst>
                <a:tab algn="l" pos="0"/>
              </a:tabLst>
            </a:pPr>
            <a:endParaRPr b="0" lang="pl-PL" sz="1800" spc="-1" strike="noStrike">
              <a:solidFill>
                <a:srgbClr val="000000"/>
              </a:solidFill>
              <a:latin typeface="Arial"/>
            </a:endParaRPr>
          </a:p>
          <a:p>
            <a:pPr indent="0" algn="ctr">
              <a:lnSpc>
                <a:spcPct val="100000"/>
              </a:lnSpc>
              <a:buNone/>
              <a:tabLst>
                <a:tab algn="l" pos="0"/>
              </a:tabLst>
            </a:pPr>
            <a:r>
              <a:rPr b="0" lang="pl-PL" sz="1800" spc="-1" strike="noStrike">
                <a:solidFill>
                  <a:srgbClr val="000000"/>
                </a:solidFill>
                <a:latin typeface="Arial"/>
              </a:rPr>
              <a:t>then for 2015–2022, during the last 5 months of 2023, with a focus first on Norway, my home country, the USA, Switzerland, and Canada, to explore differences in mortality linked to differences in EMF exposure in an 8-year time line with different EMF frequencies (USA up to 26–38 GHZ) and differences in EMF regulations (Swiss, Canada, USA/EU).</a:t>
            </a:r>
            <a:endParaRPr b="0" lang="pl-PL" sz="1800" spc="-1" strike="noStrike">
              <a:solidFill>
                <a:srgbClr val="000000"/>
              </a:solidFill>
              <a:latin typeface="Arial"/>
            </a:endParaRPr>
          </a:p>
          <a:p>
            <a:pPr indent="0" algn="ctr">
              <a:lnSpc>
                <a:spcPct val="100000"/>
              </a:lnSpc>
              <a:buNone/>
              <a:tabLst>
                <a:tab algn="l" pos="0"/>
              </a:tabLst>
            </a:pPr>
            <a:endParaRPr b="0" lang="pl-PL" sz="1800" spc="-1" strike="noStrike">
              <a:solidFill>
                <a:srgbClr val="000000"/>
              </a:solidFill>
              <a:latin typeface="Arial"/>
            </a:endParaRPr>
          </a:p>
          <a:p>
            <a:pPr indent="0" algn="ctr">
              <a:lnSpc>
                <a:spcPct val="100000"/>
              </a:lnSpc>
              <a:buNone/>
              <a:tabLst>
                <a:tab algn="l" pos="0"/>
              </a:tabLst>
            </a:pPr>
            <a:r>
              <a:rPr b="0" lang="pl-PL" sz="1800" spc="-1" strike="noStrike">
                <a:solidFill>
                  <a:srgbClr val="000000"/>
                </a:solidFill>
                <a:latin typeface="Arial"/>
              </a:rPr>
              <a:t>And I linked my own empirical research to some peer-reviewed research by a Norwegian team (Long Covid), a USA team for EMF 4G/5G led by Dr Beverly Rubik, and a Canadian team led by Dr Magda Havas (5G), and some of the most important US studies on how the "Covid19 Jabs", caused a weaker immune system (ref. the Cleveland Study), which in turn caused a massive increase in „Covid19” and all-cause mortality, across the world.</a:t>
            </a:r>
            <a:r>
              <a:rPr b="0" lang="pl-PL" sz="2200" spc="-1" strike="noStrike">
                <a:solidFill>
                  <a:srgbClr val="000000"/>
                </a:solidFill>
                <a:latin typeface="Arial"/>
              </a:rPr>
              <a:t> </a:t>
            </a:r>
            <a:endParaRPr b="0" lang="pl-PL" sz="2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PlaceHolder 1"/>
          <p:cNvSpPr>
            <a:spLocks noGrp="1"/>
          </p:cNvSpPr>
          <p:nvPr>
            <p:ph type="title"/>
          </p:nvPr>
        </p:nvSpPr>
        <p:spPr>
          <a:xfrm>
            <a:off x="504000" y="188280"/>
            <a:ext cx="9071280" cy="1021320"/>
          </a:xfrm>
          <a:prstGeom prst="rect">
            <a:avLst/>
          </a:prstGeom>
          <a:noFill/>
          <a:ln w="0">
            <a:noFill/>
          </a:ln>
        </p:spPr>
        <p:txBody>
          <a:bodyPr lIns="0" rIns="0" tIns="0" bIns="0" anchor="ctr">
            <a:noAutofit/>
          </a:bodyPr>
          <a:p>
            <a:pPr indent="0" algn="ctr">
              <a:lnSpc>
                <a:spcPct val="100000"/>
              </a:lnSpc>
              <a:buNone/>
              <a:tabLst>
                <a:tab algn="l" pos="0"/>
              </a:tabLst>
            </a:pPr>
            <a:r>
              <a:rPr b="0" lang="pl-PL" sz="2800" spc="-1" strike="noStrike">
                <a:solidFill>
                  <a:srgbClr val="000000"/>
                </a:solidFill>
                <a:latin typeface="Arial"/>
                <a:ea typeface="Microsoft YaHei"/>
              </a:rPr>
              <a:t>BIO and CV of Anders Brunstad, </a:t>
            </a:r>
            <a:br>
              <a:rPr sz="2800"/>
            </a:br>
            <a:r>
              <a:rPr b="0" lang="pl-PL" sz="2800" spc="-1" strike="noStrike">
                <a:solidFill>
                  <a:srgbClr val="000000"/>
                </a:solidFill>
                <a:latin typeface="Arial"/>
                <a:ea typeface="Microsoft YaHei"/>
              </a:rPr>
              <a:t>born in Ålesund in the year of our Lord, 1966.</a:t>
            </a:r>
            <a:r>
              <a:rPr b="0" lang="pl-PL" sz="4400" spc="-1" strike="noStrike">
                <a:solidFill>
                  <a:srgbClr val="000000"/>
                </a:solidFill>
                <a:latin typeface="Arial"/>
                <a:ea typeface="Microsoft YaHei"/>
              </a:rPr>
              <a:t> </a:t>
            </a:r>
            <a:endParaRPr b="0" lang="pl-PL" sz="4400" spc="-1" strike="noStrike">
              <a:solidFill>
                <a:srgbClr val="000000"/>
              </a:solidFill>
              <a:latin typeface="Arial"/>
            </a:endParaRPr>
          </a:p>
        </p:txBody>
      </p:sp>
      <p:sp>
        <p:nvSpPr>
          <p:cNvPr id="85" name="PlaceHolder 2"/>
          <p:cNvSpPr>
            <a:spLocks noGrp="1"/>
          </p:cNvSpPr>
          <p:nvPr>
            <p:ph/>
          </p:nvPr>
        </p:nvSpPr>
        <p:spPr>
          <a:xfrm>
            <a:off x="2880000" y="1440000"/>
            <a:ext cx="6695280" cy="3174480"/>
          </a:xfrm>
          <a:prstGeom prst="rect">
            <a:avLst/>
          </a:prstGeom>
          <a:noFill/>
          <a:ln w="0">
            <a:noFill/>
          </a:ln>
        </p:spPr>
        <p:txBody>
          <a:bodyPr lIns="0" rIns="0" tIns="0" bIns="0" anchor="t">
            <a:normAutofit fontScale="42000"/>
          </a:bodyPr>
          <a:p>
            <a:pPr indent="0">
              <a:lnSpc>
                <a:spcPct val="100000"/>
              </a:lnSpc>
              <a:spcBef>
                <a:spcPts val="1417"/>
              </a:spcBef>
              <a:buNone/>
              <a:tabLst>
                <a:tab algn="l" pos="0"/>
              </a:tabLst>
            </a:pPr>
            <a:r>
              <a:rPr b="0" lang="pl-PL" sz="3200" spc="-1" strike="noStrike">
                <a:solidFill>
                  <a:srgbClr val="000000"/>
                </a:solidFill>
                <a:latin typeface="Arial"/>
              </a:rPr>
              <a:t>I was born into a Christian family and grew up on a small dairy farm in Brunstad, Sykkylven, close to Aalesund, Norway.</a:t>
            </a:r>
            <a:endParaRPr b="0" lang="pl-PL" sz="3200" spc="-1" strike="noStrike">
              <a:solidFill>
                <a:srgbClr val="000000"/>
              </a:solidFill>
              <a:latin typeface="Arial"/>
            </a:endParaRPr>
          </a:p>
          <a:p>
            <a:pPr indent="0">
              <a:lnSpc>
                <a:spcPct val="100000"/>
              </a:lnSpc>
              <a:spcBef>
                <a:spcPts val="1417"/>
              </a:spcBef>
              <a:buNone/>
              <a:tabLst>
                <a:tab algn="l" pos="0"/>
              </a:tabLst>
            </a:pPr>
            <a:r>
              <a:rPr b="0" lang="pl-PL" sz="3200" spc="-1" strike="noStrike">
                <a:solidFill>
                  <a:srgbClr val="000000"/>
                </a:solidFill>
                <a:latin typeface="Arial"/>
              </a:rPr>
              <a:t>My father was the local Sunday school teacher. I enjoyed life and played football, competed in alpine skiing, and played trumpet in three different orchestras. And I was a sheep shepard and a grouse and deer hunter, fishing trout and salmon, like my close family and local friends at the time. I was in the first gymasium class learning computer programming and had summer jobs making computer calculation models.</a:t>
            </a:r>
            <a:endParaRPr b="0" lang="pl-PL" sz="3200" spc="-1" strike="noStrike">
              <a:solidFill>
                <a:srgbClr val="000000"/>
              </a:solidFill>
              <a:latin typeface="Arial"/>
            </a:endParaRPr>
          </a:p>
          <a:p>
            <a:pPr indent="0">
              <a:lnSpc>
                <a:spcPct val="100000"/>
              </a:lnSpc>
              <a:spcBef>
                <a:spcPts val="1417"/>
              </a:spcBef>
              <a:buNone/>
              <a:tabLst>
                <a:tab algn="l" pos="0"/>
              </a:tabLst>
            </a:pPr>
            <a:endParaRPr b="0" lang="pl-PL" sz="3200" spc="-1" strike="noStrike">
              <a:solidFill>
                <a:srgbClr val="000000"/>
              </a:solidFill>
              <a:latin typeface="Arial"/>
            </a:endParaRPr>
          </a:p>
          <a:p>
            <a:pPr indent="0">
              <a:lnSpc>
                <a:spcPct val="100000"/>
              </a:lnSpc>
              <a:spcBef>
                <a:spcPts val="1417"/>
              </a:spcBef>
              <a:buNone/>
              <a:tabLst>
                <a:tab algn="l" pos="0"/>
              </a:tabLst>
            </a:pPr>
            <a:r>
              <a:rPr b="0" lang="pl-PL" sz="3200" spc="-1" strike="noStrike">
                <a:solidFill>
                  <a:srgbClr val="000000"/>
                </a:solidFill>
                <a:latin typeface="Arial"/>
              </a:rPr>
              <a:t>I went to the Army services in 1985 and got a special assignment of training the Army HQ in Oslo after passing an exam to make a program filling out "lotto cupongs" for the top brass by random numbers.</a:t>
            </a:r>
            <a:endParaRPr b="0" lang="pl-PL" sz="3200" spc="-1" strike="noStrike">
              <a:solidFill>
                <a:srgbClr val="000000"/>
              </a:solidFill>
              <a:latin typeface="Arial"/>
            </a:endParaRPr>
          </a:p>
          <a:p>
            <a:pPr indent="0">
              <a:lnSpc>
                <a:spcPct val="100000"/>
              </a:lnSpc>
              <a:spcBef>
                <a:spcPts val="1417"/>
              </a:spcBef>
              <a:buNone/>
              <a:tabLst>
                <a:tab algn="l" pos="0"/>
              </a:tabLst>
            </a:pPr>
            <a:r>
              <a:rPr b="0" lang="pl-PL" sz="3200" spc="-1" strike="noStrike">
                <a:solidFill>
                  <a:srgbClr val="000000"/>
                </a:solidFill>
                <a:latin typeface="Arial"/>
              </a:rPr>
              <a:t>and got to work on training the Plan &amp; Budget Department on how to use the Spreadsheet Multiplan to make the defense budget in the spring of 1986, while studying for Exam Philosoficum, Science, and Logic at the University of Oslo in the evening. </a:t>
            </a:r>
            <a:endParaRPr b="0" lang="pl-PL" sz="3200" spc="-1" strike="noStrike">
              <a:solidFill>
                <a:srgbClr val="000000"/>
              </a:solidFill>
              <a:latin typeface="Arial"/>
            </a:endParaRPr>
          </a:p>
        </p:txBody>
      </p:sp>
      <p:pic>
        <p:nvPicPr>
          <p:cNvPr id="86" name="" descr=""/>
          <p:cNvPicPr/>
          <p:nvPr/>
        </p:nvPicPr>
        <p:blipFill>
          <a:blip r:embed="rId1"/>
          <a:stretch/>
        </p:blipFill>
        <p:spPr>
          <a:xfrm>
            <a:off x="180000" y="1440000"/>
            <a:ext cx="2519640" cy="2519640"/>
          </a:xfrm>
          <a:prstGeom prst="rect">
            <a:avLst/>
          </a:prstGeom>
          <a:ln w="0">
            <a:noFill/>
          </a:ln>
        </p:spPr>
      </p:pic>
      <p:graphicFrame>
        <p:nvGraphicFramePr>
          <p:cNvPr id="87" name=""/>
          <p:cNvGraphicFramePr/>
          <p:nvPr/>
        </p:nvGraphicFramePr>
        <p:xfrm>
          <a:off x="0" y="2944080"/>
          <a:ext cx="3531960" cy="1890720"/>
        </p:xfrm>
        <a:graphic>
          <a:graphicData uri="http://schemas.openxmlformats.org/presentationml/2006/ole">
            <p:oleObj progId="Word.Document.12" r:id="rId2" spid="">
              <p:embed/>
              <p:pic>
                <p:nvPicPr>
                  <p:cNvPr id="88" name="" descr=""/>
                  <p:cNvPicPr/>
                  <p:nvPr/>
                </p:nvPicPr>
                <p:blipFill>
                  <a:blip r:embed="rId3"/>
                  <a:stretch/>
                </p:blipFill>
                <p:spPr>
                  <a:xfrm>
                    <a:off x="0" y="2944080"/>
                    <a:ext cx="3531960" cy="1890720"/>
                  </a:xfrm>
                  <a:prstGeom prst="rect">
                    <a:avLst/>
                  </a:prstGeom>
                  <a:ln w="0">
                    <a:noFill/>
                  </a:ln>
                </p:spPr>
              </p:pic>
            </p:oleObj>
          </a:graphicData>
        </a:graphic>
      </p:graphicFrame>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PlaceHolder 1"/>
          <p:cNvSpPr>
            <a:spLocks noGrp="1"/>
          </p:cNvSpPr>
          <p:nvPr>
            <p:ph type="title"/>
          </p:nvPr>
        </p:nvSpPr>
        <p:spPr>
          <a:xfrm>
            <a:off x="504000" y="188280"/>
            <a:ext cx="9071280" cy="1021320"/>
          </a:xfrm>
          <a:prstGeom prst="rect">
            <a:avLst/>
          </a:prstGeom>
          <a:noFill/>
          <a:ln w="0">
            <a:noFill/>
          </a:ln>
        </p:spPr>
        <p:txBody>
          <a:bodyPr lIns="0" rIns="0" tIns="0" bIns="0" anchor="ctr">
            <a:noAutofit/>
          </a:bodyPr>
          <a:p>
            <a:pPr indent="0" algn="ctr">
              <a:lnSpc>
                <a:spcPct val="100000"/>
              </a:lnSpc>
              <a:buNone/>
              <a:tabLst>
                <a:tab algn="l" pos="0"/>
              </a:tabLst>
            </a:pPr>
            <a:r>
              <a:rPr b="0" lang="pl-PL" sz="2800" spc="-1" strike="noStrike">
                <a:solidFill>
                  <a:srgbClr val="000000"/>
                </a:solidFill>
                <a:latin typeface="Arial"/>
                <a:ea typeface="Microsoft YaHei"/>
              </a:rPr>
              <a:t>BIO and CV of Anders Brunstad, </a:t>
            </a:r>
            <a:br>
              <a:rPr sz="2800"/>
            </a:br>
            <a:r>
              <a:rPr b="0" lang="pl-PL" sz="2800" spc="-1" strike="noStrike">
                <a:solidFill>
                  <a:srgbClr val="000000"/>
                </a:solidFill>
                <a:latin typeface="Arial"/>
                <a:ea typeface="Microsoft YaHei"/>
              </a:rPr>
              <a:t>born in Ålesund in the year of our Lord, 1966.</a:t>
            </a:r>
            <a:r>
              <a:rPr b="0" lang="pl-PL" sz="4400" spc="-1" strike="noStrike">
                <a:solidFill>
                  <a:srgbClr val="000000"/>
                </a:solidFill>
                <a:latin typeface="Arial"/>
                <a:ea typeface="Microsoft YaHei"/>
              </a:rPr>
              <a:t> </a:t>
            </a:r>
            <a:endParaRPr b="0" lang="pl-PL" sz="4400" spc="-1" strike="noStrike">
              <a:solidFill>
                <a:srgbClr val="000000"/>
              </a:solidFill>
              <a:latin typeface="Arial"/>
            </a:endParaRPr>
          </a:p>
        </p:txBody>
      </p:sp>
      <p:sp>
        <p:nvSpPr>
          <p:cNvPr id="90" name="PlaceHolder 2"/>
          <p:cNvSpPr>
            <a:spLocks noGrp="1"/>
          </p:cNvSpPr>
          <p:nvPr>
            <p:ph/>
          </p:nvPr>
        </p:nvSpPr>
        <p:spPr>
          <a:xfrm>
            <a:off x="2880000" y="1440000"/>
            <a:ext cx="6695280" cy="3174480"/>
          </a:xfrm>
          <a:prstGeom prst="rect">
            <a:avLst/>
          </a:prstGeom>
          <a:noFill/>
          <a:ln w="0">
            <a:noFill/>
          </a:ln>
        </p:spPr>
        <p:txBody>
          <a:bodyPr lIns="0" rIns="0" tIns="0" bIns="0" anchor="t">
            <a:normAutofit fontScale="46000"/>
          </a:bodyPr>
          <a:p>
            <a:pPr indent="0">
              <a:lnSpc>
                <a:spcPct val="100000"/>
              </a:lnSpc>
              <a:spcBef>
                <a:spcPts val="1417"/>
              </a:spcBef>
              <a:buNone/>
              <a:tabLst>
                <a:tab algn="l" pos="0"/>
              </a:tabLst>
            </a:pPr>
            <a:r>
              <a:rPr b="0" lang="pl-PL" sz="3200" spc="-1" strike="noStrike">
                <a:solidFill>
                  <a:srgbClr val="000000"/>
                </a:solidFill>
                <a:latin typeface="Arial"/>
              </a:rPr>
              <a:t>I went on to the Norwegian State Business School of NHH in Bergen for four years in 1987 and had a year of consulting at DRT in Oslo before I started my own furniture business and a Polish factory from scratch in late 1991. I have now been an independent businessman for 32 years. I was hit by the massive abuse of COVID-19 travel and business restrictions. My own business crashed in late 2020. The „Sars-Cov2 virus” killed millions of businesses due to the insane COVID-19 policies.</a:t>
            </a:r>
            <a:endParaRPr b="0" lang="pl-PL" sz="3200" spc="-1" strike="noStrike">
              <a:solidFill>
                <a:srgbClr val="000000"/>
              </a:solidFill>
              <a:latin typeface="Arial"/>
            </a:endParaRPr>
          </a:p>
          <a:p>
            <a:pPr indent="0">
              <a:lnSpc>
                <a:spcPct val="100000"/>
              </a:lnSpc>
              <a:spcBef>
                <a:spcPts val="1417"/>
              </a:spcBef>
              <a:buNone/>
              <a:tabLst>
                <a:tab algn="l" pos="0"/>
              </a:tabLst>
            </a:pPr>
            <a:endParaRPr b="0" lang="pl-PL" sz="3200" spc="-1" strike="noStrike">
              <a:solidFill>
                <a:srgbClr val="000000"/>
              </a:solidFill>
              <a:latin typeface="Arial"/>
            </a:endParaRPr>
          </a:p>
          <a:p>
            <a:pPr indent="0">
              <a:lnSpc>
                <a:spcPct val="100000"/>
              </a:lnSpc>
              <a:spcBef>
                <a:spcPts val="1417"/>
              </a:spcBef>
              <a:buNone/>
              <a:tabLst>
                <a:tab algn="l" pos="0"/>
              </a:tabLst>
            </a:pPr>
            <a:r>
              <a:rPr b="0" lang="pl-PL" sz="3200" spc="-1" strike="noStrike">
                <a:solidFill>
                  <a:srgbClr val="000000"/>
                </a:solidFill>
                <a:latin typeface="Arial"/>
              </a:rPr>
              <a:t>I realized that I was among the first to use spreadsheets as analytical tools, that I have been using them for 40 years, and that I have a bit more than average Excel skills, plus a higher education in statistics from NHH. Based on my own COVID-19 research for 2 years, I went into my own empirical research. </a:t>
            </a:r>
            <a:endParaRPr b="0" lang="pl-PL" sz="3200" spc="-1" strike="noStrike">
              <a:solidFill>
                <a:srgbClr val="000000"/>
              </a:solidFill>
              <a:latin typeface="Arial"/>
            </a:endParaRPr>
          </a:p>
          <a:p>
            <a:pPr indent="0">
              <a:lnSpc>
                <a:spcPct val="100000"/>
              </a:lnSpc>
              <a:spcBef>
                <a:spcPts val="1417"/>
              </a:spcBef>
              <a:buNone/>
              <a:tabLst>
                <a:tab algn="l" pos="0"/>
              </a:tabLst>
            </a:pPr>
            <a:r>
              <a:rPr b="1" lang="pl-PL" sz="3200" spc="-1" strike="noStrike" u="sng">
                <a:solidFill>
                  <a:srgbClr val="000000"/>
                </a:solidFill>
                <a:uFillTx/>
                <a:latin typeface="Arial"/>
              </a:rPr>
              <a:t>First for Norway, then the USA, Switzerland, and finally Canada.</a:t>
            </a:r>
            <a:endParaRPr b="0" lang="pl-PL" sz="3200" spc="-1" strike="noStrike">
              <a:solidFill>
                <a:srgbClr val="000000"/>
              </a:solidFill>
              <a:latin typeface="Arial"/>
            </a:endParaRPr>
          </a:p>
        </p:txBody>
      </p:sp>
      <p:pic>
        <p:nvPicPr>
          <p:cNvPr id="91" name="" descr=""/>
          <p:cNvPicPr/>
          <p:nvPr/>
        </p:nvPicPr>
        <p:blipFill>
          <a:blip r:embed="rId1"/>
          <a:stretch/>
        </p:blipFill>
        <p:spPr>
          <a:xfrm>
            <a:off x="180000" y="1440000"/>
            <a:ext cx="2519640" cy="2519640"/>
          </a:xfrm>
          <a:prstGeom prst="rect">
            <a:avLst/>
          </a:prstGeom>
          <a:ln w="0">
            <a:noFill/>
          </a:ln>
        </p:spPr>
      </p:pic>
      <p:graphicFrame>
        <p:nvGraphicFramePr>
          <p:cNvPr id="92" name=""/>
          <p:cNvGraphicFramePr/>
          <p:nvPr/>
        </p:nvGraphicFramePr>
        <p:xfrm>
          <a:off x="6840" y="3165840"/>
          <a:ext cx="3476520" cy="2153160"/>
        </p:xfrm>
        <a:graphic>
          <a:graphicData uri="http://schemas.openxmlformats.org/presentationml/2006/ole">
            <p:oleObj progId="Word.Document.12" r:id="rId2" spid="">
              <p:embed/>
              <p:pic>
                <p:nvPicPr>
                  <p:cNvPr id="93" name="" descr=""/>
                  <p:cNvPicPr/>
                  <p:nvPr/>
                </p:nvPicPr>
                <p:blipFill>
                  <a:blip r:embed="rId3"/>
                  <a:stretch/>
                </p:blipFill>
                <p:spPr>
                  <a:xfrm>
                    <a:off x="6840" y="3165840"/>
                    <a:ext cx="3476520" cy="2153160"/>
                  </a:xfrm>
                  <a:prstGeom prst="rect">
                    <a:avLst/>
                  </a:prstGeom>
                  <a:ln w="0">
                    <a:noFill/>
                  </a:ln>
                </p:spPr>
              </p:pic>
            </p:oleObj>
          </a:graphicData>
        </a:graphic>
      </p:graphicFrame>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PlaceHolder 1"/>
          <p:cNvSpPr>
            <a:spLocks noGrp="1"/>
          </p:cNvSpPr>
          <p:nvPr>
            <p:ph type="title"/>
          </p:nvPr>
        </p:nvSpPr>
        <p:spPr>
          <a:xfrm>
            <a:off x="360000" y="226080"/>
            <a:ext cx="9539640" cy="946080"/>
          </a:xfrm>
          <a:prstGeom prst="rect">
            <a:avLst/>
          </a:prstGeom>
          <a:noFill/>
          <a:ln w="0">
            <a:noFill/>
          </a:ln>
        </p:spPr>
        <p:txBody>
          <a:bodyPr lIns="0" rIns="0" tIns="0" bIns="0" anchor="ctr">
            <a:noAutofit/>
          </a:bodyPr>
          <a:p>
            <a:pPr indent="0" algn="ctr">
              <a:lnSpc>
                <a:spcPct val="100000"/>
              </a:lnSpc>
              <a:spcBef>
                <a:spcPts val="1417"/>
              </a:spcBef>
              <a:buNone/>
              <a:tabLst>
                <a:tab algn="l" pos="0"/>
              </a:tabLst>
            </a:pPr>
            <a:r>
              <a:rPr b="1" lang="pl-PL" sz="2000" spc="-1" strike="noStrike" u="sng">
                <a:solidFill>
                  <a:srgbClr val="000000"/>
                </a:solidFill>
                <a:uFillTx/>
                <a:latin typeface="Arial"/>
              </a:rPr>
              <a:t>Part 1; Norway is documented in a separate, huge PowerPoint presentation. </a:t>
            </a:r>
            <a:endParaRPr b="0" lang="pl-PL" sz="2000" spc="-1" strike="noStrike">
              <a:solidFill>
                <a:srgbClr val="000000"/>
              </a:solidFill>
              <a:latin typeface="Arial"/>
            </a:endParaRPr>
          </a:p>
        </p:txBody>
      </p:sp>
      <p:sp>
        <p:nvSpPr>
          <p:cNvPr id="95" name="PlaceHolder 2"/>
          <p:cNvSpPr>
            <a:spLocks noGrp="1"/>
          </p:cNvSpPr>
          <p:nvPr>
            <p:ph/>
          </p:nvPr>
        </p:nvSpPr>
        <p:spPr>
          <a:xfrm>
            <a:off x="360000" y="900000"/>
            <a:ext cx="9539640" cy="4499640"/>
          </a:xfrm>
          <a:prstGeom prst="rect">
            <a:avLst/>
          </a:prstGeom>
          <a:noFill/>
          <a:ln w="0">
            <a:noFill/>
          </a:ln>
        </p:spPr>
        <p:txBody>
          <a:bodyPr lIns="0" rIns="0" tIns="0" bIns="0" anchor="t">
            <a:normAutofit fontScale="70000"/>
          </a:bodyPr>
          <a:p>
            <a:pPr indent="0">
              <a:lnSpc>
                <a:spcPct val="100000"/>
              </a:lnSpc>
              <a:spcBef>
                <a:spcPts val="1417"/>
              </a:spcBef>
              <a:buNone/>
              <a:tabLst>
                <a:tab algn="l" pos="0"/>
              </a:tabLst>
            </a:pPr>
            <a:endParaRPr b="0" lang="pl-PL" sz="1400" spc="-1" strike="noStrike">
              <a:solidFill>
                <a:srgbClr val="000000"/>
              </a:solidFill>
              <a:latin typeface="Arial"/>
            </a:endParaRPr>
          </a:p>
          <a:p>
            <a:pPr indent="0">
              <a:lnSpc>
                <a:spcPct val="100000"/>
              </a:lnSpc>
              <a:spcBef>
                <a:spcPts val="1417"/>
              </a:spcBef>
              <a:buNone/>
              <a:tabLst>
                <a:tab algn="l" pos="0"/>
              </a:tabLst>
            </a:pPr>
            <a:r>
              <a:rPr b="0" lang="pl-PL" sz="3200" spc="-1" strike="noStrike">
                <a:solidFill>
                  <a:srgbClr val="000000"/>
                </a:solidFill>
                <a:latin typeface="Arial"/>
              </a:rPr>
              <a:t>Due to the enormity excess mortality in Norway in the 2nd half of 2021, and 2022, I started first in early 2021 to study 2020 mortality, and much later, in January 2023, to make an all-cause study, and found that the vaccine narrative could not explain all of what was going on. I quickly realized there was a huge difference between cities and the countryside, and set up a rather large statistical analysis to look into the main cities, and smaller cities with more than 40 smaller municipalities as the Control Group. I had made extensive research for 2-3 years, but did not see the 5G connection before it, as the missing link to understanding what was going on. So I researched it extensively.</a:t>
            </a:r>
            <a:endParaRPr b="0" lang="pl-PL" sz="3200" spc="-1" strike="noStrike">
              <a:solidFill>
                <a:srgbClr val="000000"/>
              </a:solidFill>
              <a:latin typeface="Arial"/>
            </a:endParaRPr>
          </a:p>
          <a:p>
            <a:pPr indent="0">
              <a:lnSpc>
                <a:spcPct val="100000"/>
              </a:lnSpc>
              <a:spcBef>
                <a:spcPts val="1417"/>
              </a:spcBef>
              <a:buNone/>
              <a:tabLst>
                <a:tab algn="l" pos="0"/>
              </a:tabLst>
            </a:pPr>
            <a:endParaRPr b="0" lang="pl-PL" sz="3200" spc="-1" strike="noStrike">
              <a:solidFill>
                <a:srgbClr val="000000"/>
              </a:solidFill>
              <a:latin typeface="Arial"/>
            </a:endParaRPr>
          </a:p>
          <a:p>
            <a:pPr indent="0">
              <a:lnSpc>
                <a:spcPct val="100000"/>
              </a:lnSpc>
              <a:spcBef>
                <a:spcPts val="1417"/>
              </a:spcBef>
              <a:buNone/>
              <a:tabLst>
                <a:tab algn="l" pos="0"/>
              </a:tabLst>
            </a:pPr>
            <a:r>
              <a:rPr b="1" lang="pl-PL" sz="3200" spc="-1" strike="noStrike">
                <a:solidFill>
                  <a:srgbClr val="000000"/>
                </a:solidFill>
                <a:latin typeface="Arial"/>
              </a:rPr>
              <a:t> </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spcBef>
                <a:spcPts val="1417"/>
              </a:spcBef>
              <a:buNone/>
              <a:tabLst>
                <a:tab algn="l" pos="0"/>
              </a:tabLst>
            </a:pPr>
            <a:r>
              <a:rPr b="1" lang="pl-PL" sz="2000" spc="-1" strike="noStrike">
                <a:solidFill>
                  <a:srgbClr val="252525"/>
                </a:solidFill>
                <a:latin typeface="Arial"/>
              </a:rPr>
              <a:t>Bergen, the 2nd largest city of Norway, launched 5G on 13.3.2020 vs. NOT launched in the control group of 43 smaller municipalities in rural Norway. ALL-AGE GROUP</a:t>
            </a:r>
            <a:endParaRPr b="0" lang="pl-PL" sz="2000" spc="-1" strike="noStrike">
              <a:solidFill>
                <a:srgbClr val="000000"/>
              </a:solidFill>
              <a:latin typeface="Arial"/>
            </a:endParaRPr>
          </a:p>
        </p:txBody>
      </p:sp>
      <p:pic>
        <p:nvPicPr>
          <p:cNvPr id="97" name="" descr=""/>
          <p:cNvPicPr/>
          <p:nvPr/>
        </p:nvPicPr>
        <p:blipFill>
          <a:blip r:embed="rId1"/>
          <a:stretch/>
        </p:blipFill>
        <p:spPr>
          <a:xfrm>
            <a:off x="720000" y="1172520"/>
            <a:ext cx="8319600" cy="422712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spcBef>
                <a:spcPts val="1417"/>
              </a:spcBef>
              <a:buNone/>
              <a:tabLst>
                <a:tab algn="l" pos="0"/>
              </a:tabLst>
            </a:pPr>
            <a:r>
              <a:rPr b="1" lang="pl-PL" sz="2000" spc="-1" strike="noStrike">
                <a:solidFill>
                  <a:srgbClr val="252525"/>
                </a:solidFill>
                <a:latin typeface="Arial"/>
              </a:rPr>
              <a:t>Bergen, the 2nd largest city of Norway, launched 5G on 13.3.2020 vs. NOT launched in the control group of 43 smaller municipalities in rural Norway. FOR THE 80 PLUS AGE GROUP</a:t>
            </a:r>
            <a:endParaRPr b="0" lang="pl-PL" sz="2000" spc="-1" strike="noStrike">
              <a:solidFill>
                <a:srgbClr val="000000"/>
              </a:solidFill>
              <a:latin typeface="Arial"/>
            </a:endParaRPr>
          </a:p>
        </p:txBody>
      </p:sp>
      <p:pic>
        <p:nvPicPr>
          <p:cNvPr id="99" name="" descr=""/>
          <p:cNvPicPr/>
          <p:nvPr/>
        </p:nvPicPr>
        <p:blipFill>
          <a:blip r:embed="rId1"/>
          <a:stretch/>
        </p:blipFill>
        <p:spPr>
          <a:xfrm>
            <a:off x="981000" y="1197360"/>
            <a:ext cx="7478640" cy="4114440"/>
          </a:xfrm>
          <a:prstGeom prst="rect">
            <a:avLst/>
          </a:prstGeom>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spcBef>
                <a:spcPts val="1417"/>
              </a:spcBef>
              <a:buNone/>
              <a:tabLst>
                <a:tab algn="l" pos="0"/>
              </a:tabLst>
            </a:pPr>
            <a:r>
              <a:rPr b="1" lang="pl-PL" sz="2000" spc="-1" strike="noStrike">
                <a:solidFill>
                  <a:srgbClr val="252525"/>
                </a:solidFill>
                <a:latin typeface="Arial"/>
              </a:rPr>
              <a:t>Bergen, the 2nd largest city of Norway, launched 5G on 13.3.2020 vs. NOT launched in the control group of 43 smaller municipalities in rural Norway. FOR THE 0-64 AGE GROUP</a:t>
            </a:r>
            <a:endParaRPr b="0" lang="pl-PL" sz="2000" spc="-1" strike="noStrike">
              <a:solidFill>
                <a:srgbClr val="000000"/>
              </a:solidFill>
              <a:latin typeface="Arial"/>
            </a:endParaRPr>
          </a:p>
        </p:txBody>
      </p:sp>
      <p:pic>
        <p:nvPicPr>
          <p:cNvPr id="101" name="" descr=""/>
          <p:cNvPicPr/>
          <p:nvPr/>
        </p:nvPicPr>
        <p:blipFill>
          <a:blip r:embed="rId1"/>
          <a:stretch/>
        </p:blipFill>
        <p:spPr>
          <a:xfrm>
            <a:off x="1106640" y="1172160"/>
            <a:ext cx="7893360" cy="4185720"/>
          </a:xfrm>
          <a:prstGeom prst="rect">
            <a:avLst/>
          </a:prstGeom>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 name="PlaceHolder 1"/>
          <p:cNvSpPr>
            <a:spLocks noGrp="1"/>
          </p:cNvSpPr>
          <p:nvPr>
            <p:ph type="title"/>
          </p:nvPr>
        </p:nvSpPr>
        <p:spPr>
          <a:xfrm>
            <a:off x="504000" y="118080"/>
            <a:ext cx="9071280" cy="1162080"/>
          </a:xfrm>
          <a:prstGeom prst="rect">
            <a:avLst/>
          </a:prstGeom>
          <a:noFill/>
          <a:ln w="0">
            <a:noFill/>
          </a:ln>
        </p:spPr>
        <p:txBody>
          <a:bodyPr lIns="0" rIns="0" tIns="0" bIns="0" anchor="ctr">
            <a:noAutofit/>
          </a:bodyPr>
          <a:p>
            <a:pPr indent="0" algn="ctr">
              <a:lnSpc>
                <a:spcPct val="93000"/>
              </a:lnSpc>
              <a:spcBef>
                <a:spcPts val="26"/>
              </a:spcBef>
              <a:spcAft>
                <a:spcPts val="26"/>
              </a:spcAft>
              <a:buNone/>
              <a:tabLst>
                <a:tab algn="l" pos="0"/>
              </a:tabLst>
            </a:pPr>
            <a:r>
              <a:rPr b="0" lang="pl-PL" sz="2200" spc="-1" strike="noStrike">
                <a:solidFill>
                  <a:srgbClr val="000000"/>
                </a:solidFill>
                <a:latin typeface="Arial"/>
              </a:rPr>
              <a:t>Trondheim, the 3rd largest City of Norway, got 5G 13.3.2020, and 5G Microcelle  Antennas during 2022. Vs NOT at the Control Group of 43 smaller rural municipalities with a much larger total population.</a:t>
            </a:r>
            <a:br>
              <a:rPr sz="2200"/>
            </a:br>
            <a:r>
              <a:rPr b="0" lang="pl-PL" sz="2200" spc="-1" strike="noStrike">
                <a:solidFill>
                  <a:srgbClr val="000000"/>
                </a:solidFill>
                <a:latin typeface="Arial"/>
              </a:rPr>
              <a:t>The Age Group 65-79, was hit much harder than the 80 Plus.</a:t>
            </a:r>
            <a:endParaRPr b="0" lang="pl-PL" sz="2200" spc="-1" strike="noStrike">
              <a:solidFill>
                <a:srgbClr val="000000"/>
              </a:solidFill>
              <a:latin typeface="Arial"/>
            </a:endParaRPr>
          </a:p>
        </p:txBody>
      </p:sp>
      <p:pic>
        <p:nvPicPr>
          <p:cNvPr id="103" name="" descr=""/>
          <p:cNvPicPr/>
          <p:nvPr/>
        </p:nvPicPr>
        <p:blipFill>
          <a:blip r:embed="rId1"/>
          <a:stretch/>
        </p:blipFill>
        <p:spPr>
          <a:xfrm>
            <a:off x="1439640" y="1305720"/>
            <a:ext cx="6480000" cy="4273920"/>
          </a:xfrm>
          <a:prstGeom prst="rect">
            <a:avLst/>
          </a:prstGeom>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PlaceHolder 1"/>
          <p:cNvSpPr>
            <a:spLocks noGrp="1"/>
          </p:cNvSpPr>
          <p:nvPr>
            <p:ph type="title"/>
          </p:nvPr>
        </p:nvSpPr>
        <p:spPr>
          <a:xfrm>
            <a:off x="504000" y="132480"/>
            <a:ext cx="9071280" cy="1133280"/>
          </a:xfrm>
          <a:prstGeom prst="rect">
            <a:avLst/>
          </a:prstGeom>
          <a:noFill/>
          <a:ln w="0">
            <a:noFill/>
          </a:ln>
        </p:spPr>
        <p:txBody>
          <a:bodyPr lIns="0" rIns="0" tIns="0" bIns="0" anchor="ctr">
            <a:noAutofit/>
          </a:bodyPr>
          <a:p>
            <a:pPr indent="0" algn="ctr">
              <a:lnSpc>
                <a:spcPct val="100000"/>
              </a:lnSpc>
              <a:spcBef>
                <a:spcPts val="1417"/>
              </a:spcBef>
              <a:buNone/>
              <a:tabLst>
                <a:tab algn="l" pos="0"/>
              </a:tabLst>
            </a:pPr>
            <a:r>
              <a:rPr b="1" lang="pl-PL" sz="2000" spc="-1" strike="noStrike">
                <a:solidFill>
                  <a:srgbClr val="252525"/>
                </a:solidFill>
                <a:latin typeface="Arial"/>
              </a:rPr>
              <a:t>OSLO, the largest city of Norway, launched 5G on 13.3.2020 vs. NOT launched in the control group of 43 smaller municipalities in rural Norway. AGE GROUP 65-79. Vs Control Group. 5G Microcell Antennas coming gradually. The end point; ca 10% higher excess mortality in Oslo. </a:t>
            </a:r>
            <a:endParaRPr b="0" lang="pl-PL" sz="2000" spc="-1" strike="noStrike">
              <a:solidFill>
                <a:srgbClr val="000000"/>
              </a:solidFill>
              <a:latin typeface="Arial"/>
            </a:endParaRPr>
          </a:p>
        </p:txBody>
      </p:sp>
      <p:pic>
        <p:nvPicPr>
          <p:cNvPr id="105" name="" descr=""/>
          <p:cNvPicPr/>
          <p:nvPr/>
        </p:nvPicPr>
        <p:blipFill>
          <a:blip r:embed="rId1"/>
          <a:stretch/>
        </p:blipFill>
        <p:spPr>
          <a:xfrm>
            <a:off x="1260000" y="1350360"/>
            <a:ext cx="7738920" cy="431928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 name="PlaceHolder 1"/>
          <p:cNvSpPr>
            <a:spLocks noGrp="1"/>
          </p:cNvSpPr>
          <p:nvPr>
            <p:ph type="title"/>
          </p:nvPr>
        </p:nvSpPr>
        <p:spPr>
          <a:xfrm>
            <a:off x="504000" y="145080"/>
            <a:ext cx="9071280" cy="1108080"/>
          </a:xfrm>
          <a:prstGeom prst="rect">
            <a:avLst/>
          </a:prstGeom>
          <a:noFill/>
          <a:ln w="0">
            <a:noFill/>
          </a:ln>
        </p:spPr>
        <p:txBody>
          <a:bodyPr lIns="0" rIns="0" tIns="0" bIns="0" anchor="ctr">
            <a:noAutofit/>
          </a:bodyPr>
          <a:p>
            <a:pPr indent="0" algn="ctr">
              <a:lnSpc>
                <a:spcPct val="93000"/>
              </a:lnSpc>
              <a:spcBef>
                <a:spcPts val="26"/>
              </a:spcBef>
              <a:spcAft>
                <a:spcPts val="26"/>
              </a:spcAft>
              <a:buNone/>
              <a:tabLst>
                <a:tab algn="l" pos="0"/>
              </a:tabLst>
            </a:pPr>
            <a:r>
              <a:rPr b="0" lang="pl-PL" sz="4200" spc="-1" strike="noStrike">
                <a:solidFill>
                  <a:srgbClr val="000000"/>
                </a:solidFill>
                <a:latin typeface="Arial"/>
              </a:rPr>
              <a:t>Municipalities which got 5G 1H 2022, vs Control Group Not. All Age Group. </a:t>
            </a:r>
            <a:endParaRPr b="0" lang="pl-PL" sz="4200" spc="-1" strike="noStrike">
              <a:solidFill>
                <a:srgbClr val="000000"/>
              </a:solidFill>
              <a:latin typeface="Arial"/>
            </a:endParaRPr>
          </a:p>
        </p:txBody>
      </p:sp>
      <p:pic>
        <p:nvPicPr>
          <p:cNvPr id="107" name="" descr=""/>
          <p:cNvPicPr/>
          <p:nvPr/>
        </p:nvPicPr>
        <p:blipFill>
          <a:blip r:embed="rId1"/>
          <a:stretch/>
        </p:blipFill>
        <p:spPr>
          <a:xfrm>
            <a:off x="1354680" y="1260360"/>
            <a:ext cx="7644960" cy="431928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spcBef>
                <a:spcPts val="1417"/>
              </a:spcBef>
              <a:buNone/>
              <a:tabLst>
                <a:tab algn="l" pos="0"/>
              </a:tabLst>
            </a:pPr>
            <a:r>
              <a:rPr b="1" lang="pl-PL" sz="2000" spc="-1" strike="noStrike">
                <a:solidFill>
                  <a:srgbClr val="252525"/>
                </a:solidFill>
                <a:latin typeface="Arial"/>
              </a:rPr>
              <a:t>ALL OF Norway, big Cities launch 5G on 13.3.2020 vs. NOT launched in the control group of 43 smaller municipalities in rural Norway. </a:t>
            </a:r>
            <a:br>
              <a:rPr sz="2000"/>
            </a:br>
            <a:r>
              <a:rPr b="1" lang="pl-PL" sz="2000" spc="-1" strike="noStrike">
                <a:solidFill>
                  <a:srgbClr val="252525"/>
                </a:solidFill>
                <a:latin typeface="Arial"/>
              </a:rPr>
              <a:t>ALL-AGE GROUP. Norway; 15% vs Zero Excess Mortality in Control Group.</a:t>
            </a:r>
            <a:endParaRPr b="0" lang="pl-PL" sz="2000" spc="-1" strike="noStrike">
              <a:solidFill>
                <a:srgbClr val="000000"/>
              </a:solidFill>
              <a:latin typeface="Arial"/>
            </a:endParaRPr>
          </a:p>
        </p:txBody>
      </p:sp>
      <p:pic>
        <p:nvPicPr>
          <p:cNvPr id="109" name="" descr=""/>
          <p:cNvPicPr/>
          <p:nvPr/>
        </p:nvPicPr>
        <p:blipFill>
          <a:blip r:embed="rId1"/>
          <a:stretch/>
        </p:blipFill>
        <p:spPr>
          <a:xfrm>
            <a:off x="1080000" y="1128600"/>
            <a:ext cx="8046720" cy="445104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PlaceHolder 1"/>
          <p:cNvSpPr>
            <a:spLocks noGrp="1"/>
          </p:cNvSpPr>
          <p:nvPr>
            <p:ph type="title"/>
          </p:nvPr>
        </p:nvSpPr>
        <p:spPr>
          <a:xfrm>
            <a:off x="504000" y="65520"/>
            <a:ext cx="9071280" cy="1267200"/>
          </a:xfrm>
          <a:prstGeom prst="rect">
            <a:avLst/>
          </a:prstGeom>
          <a:noFill/>
          <a:ln w="0">
            <a:noFill/>
          </a:ln>
        </p:spPr>
        <p:txBody>
          <a:bodyPr lIns="0" rIns="0" tIns="0" bIns="0" anchor="ctr">
            <a:noAutofit/>
          </a:bodyPr>
          <a:p>
            <a:pPr indent="0" algn="ctr">
              <a:lnSpc>
                <a:spcPct val="93000"/>
              </a:lnSpc>
              <a:spcBef>
                <a:spcPts val="26"/>
              </a:spcBef>
              <a:spcAft>
                <a:spcPts val="26"/>
              </a:spcAft>
              <a:buNone/>
              <a:tabLst>
                <a:tab algn="l" pos="0"/>
              </a:tabLst>
            </a:pPr>
            <a:r>
              <a:rPr b="0" lang="pl-PL" sz="2600" spc="-1" strike="noStrike">
                <a:solidFill>
                  <a:srgbClr val="000000"/>
                </a:solidFill>
                <a:latin typeface="Arial"/>
              </a:rPr>
              <a:t>NORWAY. Final Total Analyses of Excess Absolute Death Numbers in each of the Groups. All Age Group</a:t>
            </a:r>
            <a:r>
              <a:rPr b="0" lang="pl-PL" sz="4400" spc="-1" strike="noStrike">
                <a:solidFill>
                  <a:srgbClr val="000000"/>
                </a:solidFill>
                <a:latin typeface="Arial"/>
              </a:rPr>
              <a:t>.</a:t>
            </a:r>
            <a:br>
              <a:rPr sz="4400"/>
            </a:br>
            <a:r>
              <a:rPr b="0" lang="pl-PL" sz="2600" spc="-1" strike="noStrike">
                <a:solidFill>
                  <a:srgbClr val="000000"/>
                </a:solidFill>
                <a:latin typeface="Arial"/>
              </a:rPr>
              <a:t>6051 excess death, vs Zero in The Control Group.</a:t>
            </a:r>
            <a:endParaRPr b="0" lang="pl-PL" sz="2600" spc="-1" strike="noStrike">
              <a:solidFill>
                <a:srgbClr val="000000"/>
              </a:solidFill>
              <a:latin typeface="Arial"/>
            </a:endParaRPr>
          </a:p>
        </p:txBody>
      </p:sp>
      <p:pic>
        <p:nvPicPr>
          <p:cNvPr id="111" name="" descr=""/>
          <p:cNvPicPr/>
          <p:nvPr/>
        </p:nvPicPr>
        <p:blipFill>
          <a:blip r:embed="rId1"/>
          <a:stretch/>
        </p:blipFill>
        <p:spPr>
          <a:xfrm>
            <a:off x="304560" y="1522800"/>
            <a:ext cx="9415080" cy="3696840"/>
          </a:xfrm>
          <a:prstGeom prst="rect">
            <a:avLst/>
          </a:prstGeom>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tabLst>
                <a:tab algn="l" pos="0"/>
              </a:tabLst>
            </a:pPr>
            <a:r>
              <a:rPr b="1" lang="pl-PL" sz="1800" spc="-1" strike="noStrike" u="sng">
                <a:solidFill>
                  <a:srgbClr val="000000"/>
                </a:solidFill>
                <a:uFillTx/>
                <a:latin typeface="Arial"/>
              </a:rPr>
              <a:t>Conclusion of findings from Norway:</a:t>
            </a:r>
            <a:r>
              <a:rPr b="0" lang="pl-PL" sz="2000" spc="-1" strike="noStrike">
                <a:solidFill>
                  <a:srgbClr val="000000"/>
                </a:solidFill>
                <a:latin typeface="Arial"/>
              </a:rPr>
              <a:t> 1) The "Sars-Cov2 or Virus Narrative" is not supported. There is no excess mortality in the 80+ age group in rural Norway.</a:t>
            </a:r>
            <a:br>
              <a:rPr sz="2000"/>
            </a:br>
            <a:r>
              <a:rPr b="0" lang="pl-PL" sz="2000" spc="-1" strike="noStrike">
                <a:solidFill>
                  <a:srgbClr val="000000"/>
                </a:solidFill>
                <a:latin typeface="Arial"/>
              </a:rPr>
              <a:t>2) The 5G hypothesis is consistent with findings in all the data sets. </a:t>
            </a:r>
            <a:endParaRPr b="0" lang="pl-PL" sz="2000" spc="-1" strike="noStrike">
              <a:solidFill>
                <a:srgbClr val="000000"/>
              </a:solidFill>
              <a:latin typeface="Arial"/>
            </a:endParaRPr>
          </a:p>
        </p:txBody>
      </p:sp>
      <p:sp>
        <p:nvSpPr>
          <p:cNvPr id="113" name="PlaceHolder 2"/>
          <p:cNvSpPr>
            <a:spLocks noGrp="1"/>
          </p:cNvSpPr>
          <p:nvPr>
            <p:ph/>
          </p:nvPr>
        </p:nvSpPr>
        <p:spPr>
          <a:xfrm>
            <a:off x="504000" y="1326600"/>
            <a:ext cx="9215640" cy="4073040"/>
          </a:xfrm>
          <a:prstGeom prst="rect">
            <a:avLst/>
          </a:prstGeom>
          <a:noFill/>
          <a:ln w="0">
            <a:noFill/>
          </a:ln>
        </p:spPr>
        <p:txBody>
          <a:bodyPr lIns="0" rIns="0" tIns="0" bIns="0" anchor="t">
            <a:normAutofit fontScale="43000"/>
          </a:bodyPr>
          <a:p>
            <a:pPr marL="185760" indent="-13932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rPr>
              <a:t>1. No total excess mortality in Control Group No. 5G during the 3-year period All Ages. 80+ or 0,64 age groups</a:t>
            </a:r>
            <a:endParaRPr b="0" lang="pl-PL" sz="3200" spc="-1" strike="noStrike">
              <a:solidFill>
                <a:srgbClr val="000000"/>
              </a:solidFill>
              <a:latin typeface="Arial"/>
            </a:endParaRPr>
          </a:p>
          <a:p>
            <a:pPr marL="185760" indent="-13932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rPr>
              <a:t>2. No excess death for 80+ late 5G groups</a:t>
            </a:r>
            <a:endParaRPr b="0" lang="pl-PL" sz="3200" spc="-1" strike="noStrike">
              <a:solidFill>
                <a:srgbClr val="000000"/>
              </a:solidFill>
              <a:latin typeface="Arial"/>
            </a:endParaRPr>
          </a:p>
          <a:p>
            <a:pPr marL="185760" indent="-13932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rPr>
              <a:t>3. 15% excess mortality for all of Norway over a 3-year period</a:t>
            </a:r>
            <a:endParaRPr b="0" lang="pl-PL" sz="3200" spc="-1" strike="noStrike">
              <a:solidFill>
                <a:srgbClr val="000000"/>
              </a:solidFill>
              <a:latin typeface="Arial"/>
            </a:endParaRPr>
          </a:p>
          <a:p>
            <a:pPr marL="185760" indent="-13932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rPr>
              <a:t>4. 25% total excess mortality in Bergen, all ages, during a 3-year period And 15% excess mortality in the 0-64 age group. And 25% excess mortality in Bergen at 80+.</a:t>
            </a:r>
            <a:endParaRPr b="0" lang="pl-PL" sz="3200" spc="-1" strike="noStrike">
              <a:solidFill>
                <a:srgbClr val="000000"/>
              </a:solidFill>
              <a:latin typeface="Arial"/>
            </a:endParaRPr>
          </a:p>
          <a:p>
            <a:pPr marL="185760" indent="-13932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rPr>
              <a:t>5. 35% excess mortality in the 65–79 age group in Oslo and Trondheim vs. 25% in the control group</a:t>
            </a:r>
            <a:endParaRPr b="0" lang="pl-PL" sz="3200" spc="-1" strike="noStrike">
              <a:solidFill>
                <a:srgbClr val="000000"/>
              </a:solidFill>
              <a:latin typeface="Arial"/>
            </a:endParaRPr>
          </a:p>
          <a:p>
            <a:pPr marL="185760" indent="-13932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rPr>
              <a:t>6. A rather big negative mortality rate of 0.64 for most groups, except for Bergen.</a:t>
            </a:r>
            <a:endParaRPr b="0" lang="pl-PL" sz="3200" spc="-1" strike="noStrike">
              <a:solidFill>
                <a:srgbClr val="000000"/>
              </a:solidFill>
              <a:latin typeface="Arial"/>
            </a:endParaRPr>
          </a:p>
          <a:p>
            <a:pPr marL="185760" indent="-13932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rPr>
              <a:t>7. Bergen got 60% higher absolute excess mortality numbers than Oslo, which has more than double the population. Bergen is a much smaller and more compact city.</a:t>
            </a:r>
            <a:endParaRPr b="0" lang="pl-PL" sz="3200" spc="-1" strike="noStrike">
              <a:solidFill>
                <a:srgbClr val="000000"/>
              </a:solidFill>
              <a:latin typeface="Arial"/>
            </a:endParaRPr>
          </a:p>
          <a:p>
            <a:pPr marL="185760" indent="-13932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rPr>
              <a:t>8. The largest excess mortality age group is 65–79. But higher by almost 50% in 5G groups. This age group shows two likely sources of excess mortality:</a:t>
            </a:r>
            <a:endParaRPr b="0" lang="pl-PL" sz="3200" spc="-1" strike="noStrike">
              <a:solidFill>
                <a:srgbClr val="000000"/>
              </a:solidFill>
              <a:latin typeface="Arial"/>
            </a:endParaRPr>
          </a:p>
          <a:p>
            <a:pPr marL="185760" indent="-13932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rPr>
              <a:t>Covid19 Shot nr 3 second half of 2021 and Shot nr in the second half of 2022. (ref. The Cleveland Study).</a:t>
            </a:r>
            <a:endParaRPr b="0" lang="pl-PL" sz="3200" spc="-1" strike="noStrike">
              <a:solidFill>
                <a:srgbClr val="000000"/>
              </a:solidFill>
              <a:latin typeface="Arial"/>
            </a:endParaRPr>
          </a:p>
          <a:p>
            <a:pPr marL="185760" indent="-13932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rPr>
              <a:t>The 5G Connection</a:t>
            </a:r>
            <a:endParaRPr b="0" lang="pl-PL" sz="3200" spc="-1" strike="noStrike">
              <a:solidFill>
                <a:srgbClr val="000000"/>
              </a:solidFill>
              <a:latin typeface="Arial"/>
            </a:endParaRPr>
          </a:p>
          <a:p>
            <a:pPr marL="185760" indent="-13932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rPr>
              <a:t>Claim The 65-79 age group uses more 4G/5G than the 80+ age group, which uses the phone more for talk and text.</a:t>
            </a:r>
            <a:r>
              <a:rPr b="0" lang="pl-PL" sz="3200" spc="-1" strike="noStrike">
                <a:solidFill>
                  <a:srgbClr val="000000"/>
                </a:solidFill>
                <a:latin typeface="Arial"/>
              </a:rPr>
              <a:t>   </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 name="PlaceHolder 1"/>
          <p:cNvSpPr>
            <a:spLocks noGrp="1"/>
          </p:cNvSpPr>
          <p:nvPr>
            <p:ph type="title"/>
          </p:nvPr>
        </p:nvSpPr>
        <p:spPr>
          <a:xfrm>
            <a:off x="180000" y="226080"/>
            <a:ext cx="9539640" cy="946080"/>
          </a:xfrm>
          <a:prstGeom prst="rect">
            <a:avLst/>
          </a:prstGeom>
          <a:noFill/>
          <a:ln w="0">
            <a:noFill/>
          </a:ln>
        </p:spPr>
        <p:txBody>
          <a:bodyPr lIns="0" rIns="0" tIns="0" bIns="0" anchor="ctr">
            <a:noAutofit/>
          </a:bodyPr>
          <a:p>
            <a:pPr indent="0" algn="ctr">
              <a:lnSpc>
                <a:spcPct val="100000"/>
              </a:lnSpc>
              <a:buNone/>
              <a:tabLst>
                <a:tab algn="l" pos="0"/>
              </a:tabLst>
            </a:pPr>
            <a:r>
              <a:rPr b="1" lang="pl-PL" sz="2000" spc="-1" strike="noStrike" u="sng">
                <a:solidFill>
                  <a:srgbClr val="000000"/>
                </a:solidFill>
                <a:uFillTx/>
                <a:latin typeface="Arial"/>
                <a:ea typeface="Microsoft YaHei"/>
              </a:rPr>
              <a:t>Part 2: The USA  is documented in a separate, huge PowerPoint presentation. </a:t>
            </a:r>
            <a:endParaRPr b="0" lang="pl-PL" sz="2000" spc="-1" strike="noStrike">
              <a:solidFill>
                <a:srgbClr val="000000"/>
              </a:solidFill>
              <a:latin typeface="Arial"/>
            </a:endParaRPr>
          </a:p>
        </p:txBody>
      </p:sp>
      <p:sp>
        <p:nvSpPr>
          <p:cNvPr id="115" name="PlaceHolder 2"/>
          <p:cNvSpPr>
            <a:spLocks noGrp="1"/>
          </p:cNvSpPr>
          <p:nvPr>
            <p:ph/>
          </p:nvPr>
        </p:nvSpPr>
        <p:spPr>
          <a:xfrm>
            <a:off x="504000" y="1080000"/>
            <a:ext cx="9215640" cy="4073040"/>
          </a:xfrm>
          <a:prstGeom prst="rect">
            <a:avLst/>
          </a:prstGeom>
          <a:noFill/>
          <a:ln w="0">
            <a:noFill/>
          </a:ln>
        </p:spPr>
        <p:txBody>
          <a:bodyPr lIns="0" rIns="0" tIns="0" bIns="0" anchor="t">
            <a:normAutofit fontScale="97000"/>
          </a:bodyPr>
          <a:p>
            <a:pPr indent="0">
              <a:lnSpc>
                <a:spcPct val="100000"/>
              </a:lnSpc>
              <a:spcBef>
                <a:spcPts val="1417"/>
              </a:spcBef>
              <a:buNone/>
              <a:tabLst>
                <a:tab algn="l" pos="0"/>
              </a:tabLst>
            </a:pPr>
            <a:r>
              <a:rPr b="1" lang="pl-PL" sz="2000" spc="-1" strike="noStrike">
                <a:solidFill>
                  <a:srgbClr val="000000"/>
                </a:solidFill>
                <a:latin typeface="Arial"/>
              </a:rPr>
              <a:t>Knowing what I found in Norway, I defined 5 metro states of the USA as the „5G Proxy”, and 6 smaller states as the „Control Group NO 5G Proxy”. </a:t>
            </a:r>
            <a:endParaRPr b="0" lang="pl-PL" sz="2000" spc="-1" strike="noStrike">
              <a:solidFill>
                <a:srgbClr val="000000"/>
              </a:solidFill>
              <a:latin typeface="Arial"/>
            </a:endParaRPr>
          </a:p>
          <a:p>
            <a:pPr indent="0">
              <a:lnSpc>
                <a:spcPct val="100000"/>
              </a:lnSpc>
              <a:spcBef>
                <a:spcPts val="1417"/>
              </a:spcBef>
              <a:buNone/>
              <a:tabLst>
                <a:tab algn="l" pos="0"/>
              </a:tabLst>
            </a:pPr>
            <a:r>
              <a:rPr b="1" lang="pl-PL" sz="2000" spc="-1" strike="noStrike">
                <a:solidFill>
                  <a:srgbClr val="000000"/>
                </a:solidFill>
                <a:latin typeface="Arial"/>
              </a:rPr>
              <a:t>I set up data models and made groups for METRO States and Rural States, as well as a special  for New York State, which consists of All of New York States, New York City, and the  Difference is Upstate Rural New York State. </a:t>
            </a:r>
            <a:endParaRPr b="0" lang="pl-PL" sz="2000" spc="-1" strike="noStrike">
              <a:solidFill>
                <a:srgbClr val="000000"/>
              </a:solidFill>
              <a:latin typeface="Arial"/>
            </a:endParaRPr>
          </a:p>
          <a:p>
            <a:pPr indent="0">
              <a:lnSpc>
                <a:spcPct val="100000"/>
              </a:lnSpc>
              <a:spcBef>
                <a:spcPts val="1417"/>
              </a:spcBef>
              <a:buNone/>
              <a:tabLst>
                <a:tab algn="l" pos="0"/>
              </a:tabLst>
            </a:pPr>
            <a:r>
              <a:rPr b="1" lang="pl-PL" sz="2000" spc="-1" strike="noStrike">
                <a:solidFill>
                  <a:srgbClr val="000000"/>
                </a:solidFill>
                <a:latin typeface="Arial"/>
              </a:rPr>
              <a:t>There is a significant difference in excess mortality in rural states and upstate New York vs. New York City and metro states with big cities. </a:t>
            </a:r>
            <a:br>
              <a:rPr sz="2000"/>
            </a:br>
            <a:br>
              <a:rPr sz="2000"/>
            </a:br>
            <a:r>
              <a:rPr b="1" lang="pl-PL" sz="2000" spc="-1" strike="noStrike">
                <a:solidFill>
                  <a:srgbClr val="000000"/>
                </a:solidFill>
                <a:latin typeface="Arial"/>
              </a:rPr>
              <a:t>The 5 metro states are included in this analysis: New York State, New Jersey, Illinois, Maryland, and Massachusetts. </a:t>
            </a:r>
            <a:br>
              <a:rPr sz="2000"/>
            </a:br>
            <a:br>
              <a:rPr sz="2000"/>
            </a:br>
            <a:r>
              <a:rPr b="1" lang="pl-PL" sz="2000" spc="-1" strike="noStrike">
                <a:solidFill>
                  <a:srgbClr val="000000"/>
                </a:solidFill>
                <a:latin typeface="Arial"/>
              </a:rPr>
              <a:t>The six rural states are Maine, Montana, Nebraska, New Hampshire, South Dakota, and Vermont.</a:t>
            </a:r>
            <a:endParaRPr b="0" lang="pl-PL" sz="2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tabLst>
                <a:tab algn="l" pos="0"/>
              </a:tabLst>
            </a:pPr>
            <a:r>
              <a:rPr b="0" lang="pl-PL" sz="2200" spc="-1" strike="noStrike">
                <a:solidFill>
                  <a:srgbClr val="000000"/>
                </a:solidFill>
                <a:latin typeface="Arial"/>
              </a:rPr>
              <a:t>Data Set 1: No excess deaths in rural six states in 2020 or 2021 in the 75-84 age group. </a:t>
            </a:r>
            <a:br>
              <a:rPr sz="2200"/>
            </a:br>
            <a:r>
              <a:rPr b="0" lang="pl-PL" sz="2200" spc="-1" strike="noStrike">
                <a:solidFill>
                  <a:srgbClr val="000000"/>
                </a:solidFill>
                <a:latin typeface="Arial"/>
              </a:rPr>
              <a:t>How can this be consistent with the COVID-19 virus narrative?</a:t>
            </a:r>
            <a:endParaRPr b="0" lang="pl-PL" sz="2200" spc="-1" strike="noStrike">
              <a:solidFill>
                <a:srgbClr val="000000"/>
              </a:solidFill>
              <a:latin typeface="Arial"/>
            </a:endParaRPr>
          </a:p>
        </p:txBody>
      </p:sp>
      <p:pic>
        <p:nvPicPr>
          <p:cNvPr id="117" name="" descr=""/>
          <p:cNvPicPr/>
          <p:nvPr/>
        </p:nvPicPr>
        <p:blipFill>
          <a:blip r:embed="rId1"/>
          <a:stretch/>
        </p:blipFill>
        <p:spPr>
          <a:xfrm>
            <a:off x="1620000" y="1260000"/>
            <a:ext cx="6881400" cy="4139640"/>
          </a:xfrm>
          <a:prstGeom prst="rect">
            <a:avLst/>
          </a:prstGeom>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 name="PlaceHolder 1"/>
          <p:cNvSpPr>
            <a:spLocks noGrp="1"/>
          </p:cNvSpPr>
          <p:nvPr>
            <p:ph type="title"/>
          </p:nvPr>
        </p:nvSpPr>
        <p:spPr>
          <a:xfrm>
            <a:off x="504000" y="173520"/>
            <a:ext cx="9071280" cy="1050840"/>
          </a:xfrm>
          <a:prstGeom prst="rect">
            <a:avLst/>
          </a:prstGeom>
          <a:noFill/>
          <a:ln w="0">
            <a:noFill/>
          </a:ln>
        </p:spPr>
        <p:txBody>
          <a:bodyPr lIns="0" rIns="0" tIns="0" bIns="0" anchor="ctr">
            <a:noAutofit/>
          </a:bodyPr>
          <a:p>
            <a:pPr indent="0" algn="ctr">
              <a:lnSpc>
                <a:spcPct val="100000"/>
              </a:lnSpc>
              <a:buNone/>
              <a:tabLst>
                <a:tab algn="l" pos="0"/>
              </a:tabLst>
            </a:pPr>
            <a:r>
              <a:rPr b="1" lang="pl-PL" sz="1600" spc="-1" strike="noStrike" u="sng">
                <a:solidFill>
                  <a:srgbClr val="000000"/>
                </a:solidFill>
                <a:uFillTx/>
                <a:latin typeface="Arial"/>
              </a:rPr>
              <a:t>Data Set 2: No excess deaths in six rural states for people aged 85 or older in 2020, and very small excess deaths in 2021 and 2022, despite experimental jab vaccination policies. </a:t>
            </a:r>
            <a:br>
              <a:rPr sz="1600"/>
            </a:br>
            <a:br>
              <a:rPr sz="1400"/>
            </a:br>
            <a:r>
              <a:rPr b="1" lang="pl-PL" sz="1400" spc="-1" strike="noStrike">
                <a:solidFill>
                  <a:srgbClr val="000000"/>
                </a:solidFill>
                <a:latin typeface="Arial"/>
              </a:rPr>
              <a:t>There is a huge excess of death in New York City and less in the metro states in this age group.</a:t>
            </a:r>
            <a:br>
              <a:rPr sz="1400"/>
            </a:br>
            <a:r>
              <a:rPr b="1" lang="pl-PL" sz="1400" spc="-1" strike="noStrike">
                <a:solidFill>
                  <a:srgbClr val="000000"/>
                </a:solidFill>
                <a:latin typeface="Arial"/>
              </a:rPr>
              <a:t>New York City got real 5G early in 2020.</a:t>
            </a:r>
            <a:endParaRPr b="0" lang="pl-PL" sz="1400" spc="-1" strike="noStrike">
              <a:solidFill>
                <a:srgbClr val="000000"/>
              </a:solidFill>
              <a:latin typeface="Arial"/>
            </a:endParaRPr>
          </a:p>
        </p:txBody>
      </p:sp>
      <p:pic>
        <p:nvPicPr>
          <p:cNvPr id="119" name="" descr=""/>
          <p:cNvPicPr/>
          <p:nvPr/>
        </p:nvPicPr>
        <p:blipFill>
          <a:blip r:embed="rId1"/>
          <a:stretch/>
        </p:blipFill>
        <p:spPr>
          <a:xfrm>
            <a:off x="900000" y="1235160"/>
            <a:ext cx="7379640" cy="4238280"/>
          </a:xfrm>
          <a:prstGeom prst="rect">
            <a:avLst/>
          </a:prstGeom>
          <a:ln w="0">
            <a:noFill/>
          </a:ln>
        </p:spPr>
      </p:pic>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PlaceHolder 1"/>
          <p:cNvSpPr>
            <a:spLocks noGrp="1"/>
          </p:cNvSpPr>
          <p:nvPr>
            <p:ph type="title"/>
          </p:nvPr>
        </p:nvSpPr>
        <p:spPr>
          <a:xfrm>
            <a:off x="504000" y="187200"/>
            <a:ext cx="9071280" cy="1023840"/>
          </a:xfrm>
          <a:prstGeom prst="rect">
            <a:avLst/>
          </a:prstGeom>
          <a:noFill/>
          <a:ln w="0">
            <a:noFill/>
          </a:ln>
        </p:spPr>
        <p:txBody>
          <a:bodyPr lIns="0" rIns="0" tIns="0" bIns="0" anchor="ctr">
            <a:noAutofit/>
          </a:bodyPr>
          <a:p>
            <a:pPr indent="0" algn="ctr">
              <a:lnSpc>
                <a:spcPct val="100000"/>
              </a:lnSpc>
              <a:buNone/>
              <a:tabLst>
                <a:tab algn="l" pos="0"/>
              </a:tabLst>
            </a:pPr>
            <a:r>
              <a:rPr b="1" lang="pl-PL" sz="1800" spc="-1" strike="noStrike" u="sng">
                <a:solidFill>
                  <a:srgbClr val="252525"/>
                </a:solidFill>
                <a:uFillTx/>
                <a:latin typeface="Arial"/>
                <a:ea typeface="Microsoft YaHei"/>
              </a:rPr>
              <a:t>Data Set 3: In Upstate New York, the age group 45–64 had no total excess mortality in the 2020–2022 period. </a:t>
            </a:r>
            <a:r>
              <a:rPr b="1" lang="pl-PL" sz="1800" spc="-1" strike="noStrike">
                <a:solidFill>
                  <a:srgbClr val="252525"/>
                </a:solidFill>
                <a:latin typeface="Arial"/>
                <a:ea typeface="Microsoft YaHei"/>
              </a:rPr>
              <a:t>However, the citizens of New York City had an excess mortality rate of 80% in this period, starting with almost 50% in 2020 when the 5G network was switched on.</a:t>
            </a:r>
            <a:r>
              <a:rPr b="1" lang="pl-PL" sz="1800" spc="-1" strike="noStrike">
                <a:solidFill>
                  <a:srgbClr val="000000"/>
                </a:solidFill>
                <a:latin typeface="Arial"/>
                <a:ea typeface="Microsoft YaHei"/>
              </a:rPr>
              <a:t> </a:t>
            </a:r>
            <a:endParaRPr b="0" lang="pl-PL" sz="1800" spc="-1" strike="noStrike">
              <a:solidFill>
                <a:srgbClr val="000000"/>
              </a:solidFill>
              <a:latin typeface="Arial"/>
            </a:endParaRPr>
          </a:p>
        </p:txBody>
      </p:sp>
      <p:pic>
        <p:nvPicPr>
          <p:cNvPr id="121" name="" descr=""/>
          <p:cNvPicPr/>
          <p:nvPr/>
        </p:nvPicPr>
        <p:blipFill>
          <a:blip r:embed="rId1"/>
          <a:stretch/>
        </p:blipFill>
        <p:spPr>
          <a:xfrm>
            <a:off x="1049040" y="1260000"/>
            <a:ext cx="7590600" cy="4284360"/>
          </a:xfrm>
          <a:prstGeom prst="rect">
            <a:avLst/>
          </a:prstGeom>
          <a:ln w="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tabLst>
                <a:tab algn="l" pos="0"/>
              </a:tabLst>
            </a:pPr>
            <a:r>
              <a:rPr b="1" lang="pl-PL" sz="2200" spc="-1" strike="noStrike" u="sng">
                <a:solidFill>
                  <a:srgbClr val="252525"/>
                </a:solidFill>
                <a:uFillTx/>
                <a:latin typeface="Arial"/>
                <a:ea typeface="Microsoft YaHei"/>
              </a:rPr>
              <a:t>In Upstate New York, the 85+ population had close to zero excess mortality in 2020–2022, whereas in New York City it was about 50%.</a:t>
            </a:r>
            <a:r>
              <a:rPr b="1" lang="pl-PL" sz="2200" spc="-1" strike="noStrike" u="sng">
                <a:solidFill>
                  <a:srgbClr val="000000"/>
                </a:solidFill>
                <a:uFillTx/>
                <a:latin typeface="Arial"/>
                <a:ea typeface="Microsoft YaHei"/>
              </a:rPr>
              <a:t> </a:t>
            </a:r>
            <a:endParaRPr b="0" lang="pl-PL" sz="2200" spc="-1" strike="noStrike">
              <a:solidFill>
                <a:srgbClr val="000000"/>
              </a:solidFill>
              <a:latin typeface="Arial"/>
            </a:endParaRPr>
          </a:p>
        </p:txBody>
      </p:sp>
      <p:pic>
        <p:nvPicPr>
          <p:cNvPr id="123" name="" descr=""/>
          <p:cNvPicPr/>
          <p:nvPr/>
        </p:nvPicPr>
        <p:blipFill>
          <a:blip r:embed="rId1"/>
          <a:stretch/>
        </p:blipFill>
        <p:spPr>
          <a:xfrm>
            <a:off x="1199160" y="1080000"/>
            <a:ext cx="7440480" cy="4228920"/>
          </a:xfrm>
          <a:prstGeom prst="rect">
            <a:avLst/>
          </a:prstGeom>
          <a:ln w="0">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tabLst>
                <a:tab algn="l" pos="0"/>
              </a:tabLst>
            </a:pPr>
            <a:r>
              <a:rPr b="1" lang="pl-PL" sz="2000" spc="-1" strike="noStrike" u="sng">
                <a:solidFill>
                  <a:srgbClr val="000000"/>
                </a:solidFill>
                <a:uFillTx/>
                <a:latin typeface="Arial"/>
              </a:rPr>
              <a:t>Conclusion of findings from The USA:</a:t>
            </a:r>
            <a:r>
              <a:rPr b="0" lang="pl-PL" sz="2000" spc="-1" strike="noStrike">
                <a:solidFill>
                  <a:srgbClr val="000000"/>
                </a:solidFill>
                <a:latin typeface="Arial"/>
              </a:rPr>
              <a:t> 1) The "Sars-Cov2 or Virus Narrative" is not supported. There is no excess mortality in the 80+ age group in rural USA.</a:t>
            </a:r>
            <a:br>
              <a:rPr sz="2000"/>
            </a:br>
            <a:r>
              <a:rPr b="0" lang="pl-PL" sz="2000" spc="-1" strike="noStrike">
                <a:solidFill>
                  <a:srgbClr val="000000"/>
                </a:solidFill>
                <a:latin typeface="Arial"/>
              </a:rPr>
              <a:t>2) The EMF/ 5G hypothesis is consistent with findings in all the data sets. </a:t>
            </a:r>
            <a:endParaRPr b="0" lang="pl-PL" sz="2000" spc="-1" strike="noStrike">
              <a:solidFill>
                <a:srgbClr val="000000"/>
              </a:solidFill>
              <a:latin typeface="Arial"/>
            </a:endParaRPr>
          </a:p>
        </p:txBody>
      </p:sp>
      <p:sp>
        <p:nvSpPr>
          <p:cNvPr id="125" name="PlaceHolder 2"/>
          <p:cNvSpPr>
            <a:spLocks noGrp="1"/>
          </p:cNvSpPr>
          <p:nvPr>
            <p:ph/>
          </p:nvPr>
        </p:nvSpPr>
        <p:spPr>
          <a:xfrm>
            <a:off x="540000" y="1326600"/>
            <a:ext cx="9215640" cy="4073040"/>
          </a:xfrm>
          <a:prstGeom prst="rect">
            <a:avLst/>
          </a:prstGeom>
          <a:noFill/>
          <a:ln w="0">
            <a:noFill/>
          </a:ln>
        </p:spPr>
        <p:txBody>
          <a:bodyPr lIns="0" rIns="0" tIns="0" bIns="0" anchor="t">
            <a:normAutofit fontScale="51000"/>
          </a:bodyPr>
          <a:p>
            <a:pPr marL="220320" indent="-16524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rPr>
              <a:t>1. No total excess mortality in Control Group of 6 Rural States for 85+ of Age in 2020, and less then 5% Excess Mortality of the 3 year periode of 2020, 2021, and 2022 in New York Upstate. </a:t>
            </a:r>
            <a:endParaRPr b="0" lang="pl-PL" sz="3200" spc="-1" strike="noStrike">
              <a:solidFill>
                <a:srgbClr val="000000"/>
              </a:solidFill>
              <a:latin typeface="Arial"/>
            </a:endParaRPr>
          </a:p>
          <a:p>
            <a:pPr marL="220320" indent="-16524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ea typeface="Microsoft YaHei"/>
              </a:rPr>
              <a:t>2. No total excess mortality in Control Group of 6 Rural States for 75 - 84 of Age in 2020, and 2021.</a:t>
            </a:r>
            <a:endParaRPr b="0" lang="pl-PL" sz="3200" spc="-1" strike="noStrike">
              <a:solidFill>
                <a:srgbClr val="000000"/>
              </a:solidFill>
              <a:latin typeface="Arial"/>
            </a:endParaRPr>
          </a:p>
          <a:p>
            <a:pPr marL="220320" indent="-16524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ea typeface="Microsoft YaHei"/>
              </a:rPr>
              <a:t>3. No total excess mortality in Control Group Upstate New York in 45-64 in 2020, 2021 and 2022 total.</a:t>
            </a:r>
            <a:endParaRPr b="0" lang="pl-PL" sz="3200" spc="-1" strike="noStrike">
              <a:solidFill>
                <a:srgbClr val="000000"/>
              </a:solidFill>
              <a:latin typeface="Arial"/>
            </a:endParaRPr>
          </a:p>
          <a:p>
            <a:pPr marL="220320" indent="-16524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ea typeface="Microsoft YaHei"/>
              </a:rPr>
              <a:t>4. NYC with 60% Excess Mortality in 75-84 in 2020 and 90% over the 3 year periode. </a:t>
            </a:r>
            <a:endParaRPr b="0" lang="pl-PL" sz="3200" spc="-1" strike="noStrike">
              <a:solidFill>
                <a:srgbClr val="000000"/>
              </a:solidFill>
              <a:latin typeface="Arial"/>
            </a:endParaRPr>
          </a:p>
          <a:p>
            <a:pPr marL="220320" indent="-16524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ea typeface="Microsoft YaHei"/>
              </a:rPr>
              <a:t>5. NYC with 43% Excess Mortality in 85+ in 2020 and 52% over the 3 year periode. </a:t>
            </a:r>
            <a:endParaRPr b="0" lang="pl-PL" sz="3200" spc="-1" strike="noStrike">
              <a:solidFill>
                <a:srgbClr val="000000"/>
              </a:solidFill>
              <a:latin typeface="Arial"/>
            </a:endParaRPr>
          </a:p>
          <a:p>
            <a:pPr marL="220320" indent="-16524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ea typeface="Microsoft YaHei"/>
              </a:rPr>
              <a:t>6. NYC with 55% Excess Mortality in 45-64 in 2020 and 85% over the 3 year periode. </a:t>
            </a:r>
            <a:endParaRPr b="0" lang="pl-PL" sz="3200" spc="-1" strike="noStrike">
              <a:solidFill>
                <a:srgbClr val="000000"/>
              </a:solidFill>
              <a:latin typeface="Arial"/>
            </a:endParaRPr>
          </a:p>
          <a:p>
            <a:pPr marL="220320" indent="-165240">
              <a:lnSpc>
                <a:spcPct val="100000"/>
              </a:lnSpc>
              <a:spcBef>
                <a:spcPts val="1417"/>
              </a:spcBef>
              <a:buClr>
                <a:srgbClr val="000000"/>
              </a:buClr>
              <a:buSzPct val="45000"/>
              <a:buFont typeface="Wingdings" charset="2"/>
              <a:buChar char=""/>
            </a:pPr>
            <a:r>
              <a:rPr b="1" lang="pl-PL" sz="3200" spc="-1" strike="noStrike">
                <a:solidFill>
                  <a:srgbClr val="000000"/>
                </a:solidFill>
                <a:latin typeface="Arial"/>
                <a:ea typeface="Microsoft YaHei"/>
              </a:rPr>
              <a:t>7. US 5 Metro States with 20% Excess Mortality in 85+ in 2020 vs 3% of US Rural 6 States.  </a:t>
            </a:r>
            <a:endParaRPr b="0" lang="pl-PL" sz="3200" spc="-1" strike="noStrike">
              <a:solidFill>
                <a:srgbClr val="000000"/>
              </a:solidFill>
              <a:latin typeface="Arial"/>
            </a:endParaRPr>
          </a:p>
          <a:p>
            <a:pPr marL="220320" indent="-165240">
              <a:lnSpc>
                <a:spcPct val="100000"/>
              </a:lnSpc>
              <a:spcBef>
                <a:spcPts val="1417"/>
              </a:spcBef>
              <a:buClr>
                <a:srgbClr val="000000"/>
              </a:buClr>
              <a:buSzPct val="45000"/>
              <a:buFont typeface="Wingdings" charset="2"/>
              <a:buChar char=""/>
            </a:pPr>
            <a:r>
              <a:rPr b="1" lang="pl-PL" sz="3200" spc="-1" strike="noStrike">
                <a:solidFill>
                  <a:srgbClr val="c9211e"/>
                </a:solidFill>
                <a:latin typeface="Arial"/>
                <a:ea typeface="Microsoft YaHei"/>
              </a:rPr>
              <a:t>US used up to 26-38 Ghz and 10 Watt/m2 of radiation at the launch of 5G.</a:t>
            </a:r>
            <a:endParaRPr b="0" lang="pl-PL" sz="3200" spc="-1" strike="noStrike">
              <a:solidFill>
                <a:srgbClr val="000000"/>
              </a:solidFill>
              <a:latin typeface="Arial"/>
            </a:endParaRPr>
          </a:p>
          <a:p>
            <a:pPr marL="220320" indent="-165240">
              <a:lnSpc>
                <a:spcPct val="100000"/>
              </a:lnSpc>
              <a:spcBef>
                <a:spcPts val="1417"/>
              </a:spcBef>
              <a:buClr>
                <a:srgbClr val="000000"/>
              </a:buClr>
              <a:buSzPct val="45000"/>
              <a:buFont typeface="Wingdings" charset="2"/>
              <a:buChar char=""/>
            </a:pPr>
            <a:r>
              <a:rPr b="1" lang="pl-PL" sz="3200" spc="-1" strike="noStrike">
                <a:solidFill>
                  <a:srgbClr val="c9211e"/>
                </a:solidFill>
                <a:latin typeface="Arial"/>
                <a:ea typeface="Microsoft YaHei"/>
              </a:rPr>
              <a:t>Compared to 2-4 Ghz in Canada and 3,4 Watt / m2 in Canada. And 0,1 Watt/m2 in Swiss</a:t>
            </a:r>
            <a:r>
              <a:rPr b="0" lang="pl-PL" sz="3200" spc="-1" strike="noStrike">
                <a:solidFill>
                  <a:srgbClr val="000000"/>
                </a:solidFill>
                <a:latin typeface="Arial"/>
                <a:ea typeface="Microsoft YaHei"/>
              </a:rPr>
              <a:t>. </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PlaceHolder 1"/>
          <p:cNvSpPr>
            <a:spLocks noGrp="1"/>
          </p:cNvSpPr>
          <p:nvPr>
            <p:ph type="title"/>
          </p:nvPr>
        </p:nvSpPr>
        <p:spPr>
          <a:xfrm>
            <a:off x="180000" y="180000"/>
            <a:ext cx="9719640" cy="709920"/>
          </a:xfrm>
          <a:prstGeom prst="rect">
            <a:avLst/>
          </a:prstGeom>
          <a:noFill/>
          <a:ln w="0">
            <a:noFill/>
          </a:ln>
        </p:spPr>
        <p:txBody>
          <a:bodyPr lIns="0" rIns="0" tIns="0" bIns="0" anchor="ctr">
            <a:noAutofit/>
          </a:bodyPr>
          <a:p>
            <a:pPr indent="0" algn="ctr">
              <a:lnSpc>
                <a:spcPct val="100000"/>
              </a:lnSpc>
              <a:buNone/>
              <a:tabLst>
                <a:tab algn="l" pos="0"/>
              </a:tabLst>
            </a:pPr>
            <a:r>
              <a:rPr b="1" lang="pl-PL" sz="2000" spc="-1" strike="noStrike" u="sng">
                <a:solidFill>
                  <a:srgbClr val="000000"/>
                </a:solidFill>
                <a:uFillTx/>
                <a:latin typeface="Arial"/>
                <a:ea typeface="Microsoft YaHei"/>
              </a:rPr>
              <a:t>Part 3; Switzerland is documented in a separate, huge PowerPoint presentation. </a:t>
            </a:r>
            <a:endParaRPr b="0" lang="pl-PL" sz="2000" spc="-1" strike="noStrike">
              <a:solidFill>
                <a:srgbClr val="000000"/>
              </a:solidFill>
              <a:latin typeface="Arial"/>
            </a:endParaRPr>
          </a:p>
        </p:txBody>
      </p:sp>
      <p:sp>
        <p:nvSpPr>
          <p:cNvPr id="127" name=""/>
          <p:cNvSpPr/>
          <p:nvPr/>
        </p:nvSpPr>
        <p:spPr>
          <a:xfrm rot="21592800">
            <a:off x="183600" y="1080000"/>
            <a:ext cx="9531000" cy="43786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pl-PL" sz="1600" spc="-1" strike="noStrike">
                <a:solidFill>
                  <a:srgbClr val="000000"/>
                </a:solidFill>
                <a:latin typeface="Arial"/>
                <a:ea typeface="Microsoft YaHei"/>
              </a:rPr>
              <a:t>Before I started to analyze Switzerland, I did some research and found that they had started to build out 5G as early as 2018, but launched it in March 2020.</a:t>
            </a:r>
            <a:endParaRPr b="0" lang="pl-PL" sz="1600" spc="-1" strike="noStrike">
              <a:solidFill>
                <a:srgbClr val="000000"/>
              </a:solidFill>
              <a:latin typeface="Arial"/>
            </a:endParaRPr>
          </a:p>
          <a:p>
            <a:pPr>
              <a:lnSpc>
                <a:spcPct val="100000"/>
              </a:lnSpc>
            </a:pPr>
            <a:endParaRPr b="0" lang="pl-PL" sz="1600" spc="-1" strike="noStrike">
              <a:solidFill>
                <a:srgbClr val="000000"/>
              </a:solidFill>
              <a:latin typeface="Arial"/>
            </a:endParaRPr>
          </a:p>
          <a:p>
            <a:pPr>
              <a:lnSpc>
                <a:spcPct val="100000"/>
              </a:lnSpc>
            </a:pPr>
            <a:r>
              <a:rPr b="1" lang="pl-PL" sz="1600" spc="-1" strike="noStrike">
                <a:solidFill>
                  <a:srgbClr val="000000"/>
                </a:solidFill>
                <a:latin typeface="Arial"/>
                <a:ea typeface="Microsoft YaHei"/>
              </a:rPr>
              <a:t>Swisscom claimed that they had 80–90% coverage early on, so I decided to look at all of Switzerland as one area.</a:t>
            </a:r>
            <a:endParaRPr b="0" lang="pl-PL" sz="1600" spc="-1" strike="noStrike">
              <a:solidFill>
                <a:srgbClr val="000000"/>
              </a:solidFill>
              <a:latin typeface="Arial"/>
            </a:endParaRPr>
          </a:p>
          <a:p>
            <a:pPr>
              <a:lnSpc>
                <a:spcPct val="100000"/>
              </a:lnSpc>
            </a:pPr>
            <a:endParaRPr b="0" lang="pl-PL" sz="1600" spc="-1" strike="noStrike">
              <a:solidFill>
                <a:srgbClr val="000000"/>
              </a:solidFill>
              <a:latin typeface="Arial"/>
            </a:endParaRPr>
          </a:p>
          <a:p>
            <a:pPr>
              <a:lnSpc>
                <a:spcPct val="100000"/>
              </a:lnSpc>
            </a:pPr>
            <a:r>
              <a:rPr b="1" lang="pl-PL" sz="1600" spc="-1" strike="noStrike">
                <a:solidFill>
                  <a:srgbClr val="000000"/>
                </a:solidFill>
                <a:latin typeface="Arial"/>
                <a:ea typeface="Microsoft YaHei"/>
              </a:rPr>
              <a:t>What is special about Switzerland is that they have very strict EMF regulations, allowing for only 0,1 Watt/m2, compared to 10 Watt/m2 in the USA, the EU, and Norway.</a:t>
            </a:r>
            <a:endParaRPr b="0" lang="pl-PL" sz="1600" spc="-1" strike="noStrike">
              <a:solidFill>
                <a:srgbClr val="000000"/>
              </a:solidFill>
              <a:latin typeface="Arial"/>
            </a:endParaRPr>
          </a:p>
          <a:p>
            <a:pPr>
              <a:lnSpc>
                <a:spcPct val="100000"/>
              </a:lnSpc>
            </a:pPr>
            <a:endParaRPr b="0" lang="pl-PL" sz="1600" spc="-1" strike="noStrike">
              <a:solidFill>
                <a:srgbClr val="000000"/>
              </a:solidFill>
              <a:latin typeface="Arial"/>
            </a:endParaRPr>
          </a:p>
          <a:p>
            <a:pPr>
              <a:lnSpc>
                <a:spcPct val="100000"/>
              </a:lnSpc>
            </a:pPr>
            <a:r>
              <a:rPr b="1" lang="pl-PL" sz="1600" spc="-1" strike="noStrike">
                <a:solidFill>
                  <a:srgbClr val="000000"/>
                </a:solidFill>
                <a:latin typeface="Arial"/>
                <a:ea typeface="Microsoft YaHei"/>
              </a:rPr>
              <a:t>Further, Swiss regulators allowed EMF frequencies up to 4 GHz, vs. up to 38 GHz in the USA.</a:t>
            </a:r>
            <a:endParaRPr b="0" lang="pl-PL" sz="1600" spc="-1" strike="noStrike">
              <a:solidFill>
                <a:srgbClr val="000000"/>
              </a:solidFill>
              <a:latin typeface="Arial"/>
            </a:endParaRPr>
          </a:p>
          <a:p>
            <a:pPr>
              <a:lnSpc>
                <a:spcPct val="100000"/>
              </a:lnSpc>
            </a:pPr>
            <a:endParaRPr b="0" lang="pl-PL" sz="1600" spc="-1" strike="noStrike">
              <a:solidFill>
                <a:srgbClr val="000000"/>
              </a:solidFill>
              <a:latin typeface="Arial"/>
            </a:endParaRPr>
          </a:p>
          <a:p>
            <a:pPr>
              <a:lnSpc>
                <a:spcPct val="100000"/>
              </a:lnSpc>
            </a:pPr>
            <a:r>
              <a:rPr b="1" lang="pl-PL" sz="1600" spc="-1" strike="noStrike">
                <a:solidFill>
                  <a:srgbClr val="000000"/>
                </a:solidFill>
                <a:latin typeface="Arial"/>
                <a:ea typeface="Microsoft YaHei"/>
              </a:rPr>
              <a:t>What consequences will such a difference have on all causes of mortality and on different age groups? Compared to the USA, Norway, and Canada?</a:t>
            </a:r>
            <a:endParaRPr b="0" lang="pl-PL" sz="1600" spc="-1" strike="noStrike">
              <a:solidFill>
                <a:srgbClr val="000000"/>
              </a:solidFill>
              <a:latin typeface="Arial"/>
            </a:endParaRPr>
          </a:p>
          <a:p>
            <a:pPr>
              <a:lnSpc>
                <a:spcPct val="100000"/>
              </a:lnSpc>
            </a:pPr>
            <a:endParaRPr b="0" lang="pl-PL" sz="1600" spc="-1" strike="noStrike">
              <a:solidFill>
                <a:srgbClr val="000000"/>
              </a:solidFill>
              <a:latin typeface="Arial"/>
            </a:endParaRPr>
          </a:p>
          <a:p>
            <a:pPr>
              <a:lnSpc>
                <a:spcPct val="100000"/>
              </a:lnSpc>
            </a:pPr>
            <a:r>
              <a:rPr b="1" lang="pl-PL" sz="1600" spc="-1" strike="noStrike">
                <a:solidFill>
                  <a:srgbClr val="000000"/>
                </a:solidFill>
                <a:latin typeface="Arial"/>
                <a:ea typeface="Microsoft YaHei"/>
              </a:rPr>
              <a:t>When comparing to the USA with 26–38 GHz and up to 10 Watts/m2, and Canada with up to 3.4 Watts/m2?</a:t>
            </a:r>
            <a:endParaRPr b="0" lang="pl-PL" sz="1600" spc="-1" strike="noStrike">
              <a:solidFill>
                <a:srgbClr val="000000"/>
              </a:solidFill>
              <a:latin typeface="Arial"/>
            </a:endParaRPr>
          </a:p>
          <a:p>
            <a:pPr>
              <a:lnSpc>
                <a:spcPct val="100000"/>
              </a:lnSpc>
            </a:pPr>
            <a:endParaRPr b="0" lang="pl-PL" sz="1600" spc="-1" strike="noStrike">
              <a:solidFill>
                <a:srgbClr val="000000"/>
              </a:solidFill>
              <a:latin typeface="Arial"/>
            </a:endParaRPr>
          </a:p>
          <a:p>
            <a:pPr>
              <a:lnSpc>
                <a:spcPct val="100000"/>
              </a:lnSpc>
            </a:pPr>
            <a:r>
              <a:rPr b="1" lang="pl-PL" sz="1600" spc="-1" strike="noStrike">
                <a:solidFill>
                  <a:srgbClr val="000000"/>
                </a:solidFill>
                <a:latin typeface="Arial"/>
                <a:ea typeface="Microsoft YaHei"/>
              </a:rPr>
              <a:t>And Norway with a rather huge rural population actually mainly covered by 4G and 4G plus Macro Antennas of 600-2500 mhz? And not so much MicroWave 5G except the bigger cities?</a:t>
            </a:r>
            <a:endParaRPr b="0" lang="pl-PL" sz="1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PlaceHolder 1"/>
          <p:cNvSpPr>
            <a:spLocks noGrp="1"/>
          </p:cNvSpPr>
          <p:nvPr>
            <p:ph type="title"/>
          </p:nvPr>
        </p:nvSpPr>
        <p:spPr>
          <a:xfrm>
            <a:off x="504000" y="133560"/>
            <a:ext cx="9071280" cy="946080"/>
          </a:xfrm>
          <a:prstGeom prst="rect">
            <a:avLst/>
          </a:prstGeom>
          <a:noFill/>
          <a:ln w="0">
            <a:noFill/>
          </a:ln>
        </p:spPr>
        <p:txBody>
          <a:bodyPr lIns="0" rIns="0" tIns="0" bIns="0" anchor="ctr">
            <a:noAutofit/>
          </a:bodyPr>
          <a:p>
            <a:pPr indent="0" algn="ctr">
              <a:lnSpc>
                <a:spcPct val="100000"/>
              </a:lnSpc>
              <a:buNone/>
              <a:tabLst>
                <a:tab algn="l" pos="0"/>
              </a:tabLst>
            </a:pPr>
            <a:r>
              <a:rPr b="1" lang="pl-PL" sz="2200" spc="-1" strike="noStrike" u="sng">
                <a:solidFill>
                  <a:srgbClr val="000000"/>
                </a:solidFill>
                <a:uFillTx/>
                <a:latin typeface="Arial"/>
                <a:ea typeface="Microsoft YaHei"/>
              </a:rPr>
              <a:t>NO EXCESS MORTALITY IN SWITZERLAND IN 45-64. </a:t>
            </a:r>
            <a:br>
              <a:rPr sz="2200"/>
            </a:br>
            <a:r>
              <a:rPr b="1" lang="pl-PL" sz="2200" spc="-1" strike="noStrike" u="sng">
                <a:solidFill>
                  <a:srgbClr val="000000"/>
                </a:solidFill>
                <a:uFillTx/>
                <a:latin typeface="Arial"/>
                <a:ea typeface="Microsoft YaHei"/>
              </a:rPr>
              <a:t>Link to 0,1 Watt/m2. ZERO Excess  Mortality 2020-2022.</a:t>
            </a:r>
            <a:endParaRPr b="0" lang="pl-PL" sz="2200" spc="-1" strike="noStrike">
              <a:solidFill>
                <a:srgbClr val="000000"/>
              </a:solidFill>
              <a:latin typeface="Arial"/>
            </a:endParaRPr>
          </a:p>
        </p:txBody>
      </p:sp>
      <p:pic>
        <p:nvPicPr>
          <p:cNvPr id="129" name="" descr=""/>
          <p:cNvPicPr/>
          <p:nvPr/>
        </p:nvPicPr>
        <p:blipFill>
          <a:blip r:embed="rId1"/>
          <a:stretch/>
        </p:blipFill>
        <p:spPr>
          <a:xfrm>
            <a:off x="1620000" y="995400"/>
            <a:ext cx="6659640" cy="4224240"/>
          </a:xfrm>
          <a:prstGeom prst="rect">
            <a:avLst/>
          </a:prstGeom>
          <a:ln w="0">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type="title"/>
          </p:nvPr>
        </p:nvSpPr>
        <p:spPr>
          <a:xfrm>
            <a:off x="504000" y="175680"/>
            <a:ext cx="9071280" cy="1046160"/>
          </a:xfrm>
          <a:prstGeom prst="rect">
            <a:avLst/>
          </a:prstGeom>
          <a:noFill/>
          <a:ln w="0">
            <a:noFill/>
          </a:ln>
        </p:spPr>
        <p:txBody>
          <a:bodyPr lIns="0" rIns="0" tIns="0" bIns="0" anchor="ctr">
            <a:noAutofit/>
          </a:bodyPr>
          <a:p>
            <a:pPr indent="0" algn="ctr">
              <a:lnSpc>
                <a:spcPct val="100000"/>
              </a:lnSpc>
              <a:buNone/>
              <a:tabLst>
                <a:tab algn="l" pos="0"/>
              </a:tabLst>
            </a:pPr>
            <a:r>
              <a:rPr b="1" lang="pl-PL" sz="2600" spc="-1" strike="noStrike">
                <a:solidFill>
                  <a:srgbClr val="000000"/>
                </a:solidFill>
                <a:latin typeface="Arial"/>
              </a:rPr>
              <a:t>Swiss Excess Mortality 2020–2022. Per Age Group.</a:t>
            </a:r>
            <a:br>
              <a:rPr sz="1800"/>
            </a:br>
            <a:r>
              <a:rPr b="0" lang="pl-PL" sz="1600" spc="-1" strike="noStrike">
                <a:solidFill>
                  <a:srgbClr val="000000"/>
                </a:solidFill>
                <a:latin typeface="Arial"/>
              </a:rPr>
              <a:t>1. Between 30–35% total excess mortality in the 65–79 and 80+ age groups</a:t>
            </a:r>
            <a:br>
              <a:rPr sz="1600"/>
            </a:br>
            <a:r>
              <a:rPr b="0" lang="pl-PL" sz="1600" spc="-1" strike="noStrike">
                <a:solidFill>
                  <a:srgbClr val="000000"/>
                </a:solidFill>
                <a:latin typeface="Arial"/>
              </a:rPr>
              <a:t>2. Approx. 3% excess mortality in the 0-45 age group, highest in 2020.</a:t>
            </a:r>
            <a:br>
              <a:rPr sz="1600"/>
            </a:br>
            <a:r>
              <a:rPr b="0" lang="pl-PL" sz="1600" spc="-1" strike="noStrike">
                <a:solidFill>
                  <a:srgbClr val="000000"/>
                </a:solidFill>
                <a:latin typeface="Arial"/>
              </a:rPr>
              <a:t>3. Approx. 1-2% excess mortality in the 45-64 age group, highest in 2021.</a:t>
            </a:r>
            <a:endParaRPr b="0" lang="pl-PL" sz="1600" spc="-1" strike="noStrike">
              <a:solidFill>
                <a:srgbClr val="000000"/>
              </a:solidFill>
              <a:latin typeface="Arial"/>
            </a:endParaRPr>
          </a:p>
        </p:txBody>
      </p:sp>
      <p:pic>
        <p:nvPicPr>
          <p:cNvPr id="131" name="" descr=""/>
          <p:cNvPicPr/>
          <p:nvPr/>
        </p:nvPicPr>
        <p:blipFill>
          <a:blip r:embed="rId1"/>
          <a:stretch/>
        </p:blipFill>
        <p:spPr>
          <a:xfrm>
            <a:off x="1509120" y="1330920"/>
            <a:ext cx="6950520" cy="4068720"/>
          </a:xfrm>
          <a:prstGeom prst="rect">
            <a:avLst/>
          </a:prstGeom>
          <a:ln w="0">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PlaceHolder 1"/>
          <p:cNvSpPr>
            <a:spLocks noGrp="1"/>
          </p:cNvSpPr>
          <p:nvPr>
            <p:ph type="title"/>
          </p:nvPr>
        </p:nvSpPr>
        <p:spPr>
          <a:xfrm>
            <a:off x="504000" y="217080"/>
            <a:ext cx="9035640" cy="511920"/>
          </a:xfrm>
          <a:prstGeom prst="rect">
            <a:avLst/>
          </a:prstGeom>
          <a:noFill/>
          <a:ln w="0">
            <a:noFill/>
          </a:ln>
        </p:spPr>
        <p:txBody>
          <a:bodyPr lIns="0" rIns="0" tIns="0" bIns="0" anchor="ctr">
            <a:noAutofit/>
          </a:bodyPr>
          <a:p>
            <a:pPr indent="0" algn="ctr">
              <a:lnSpc>
                <a:spcPct val="100000"/>
              </a:lnSpc>
              <a:buNone/>
              <a:tabLst>
                <a:tab algn="l" pos="0"/>
              </a:tabLst>
            </a:pPr>
            <a:r>
              <a:rPr b="1" lang="pl-PL" sz="1800" spc="-1" strike="noStrike" u="sng">
                <a:solidFill>
                  <a:srgbClr val="000000"/>
                </a:solidFill>
                <a:uFillTx/>
                <a:latin typeface="Arial"/>
                <a:ea typeface="Microsoft YaHei"/>
              </a:rPr>
              <a:t>In March 2020, DETEC taskekd OFCOM to tests on adaptive Antennas. Meaning 5G.</a:t>
            </a:r>
            <a:br>
              <a:rPr sz="1800"/>
            </a:br>
            <a:endParaRPr b="0" lang="pl-PL" sz="1800" spc="-1" strike="noStrike">
              <a:solidFill>
                <a:srgbClr val="000000"/>
              </a:solidFill>
              <a:latin typeface="Arial"/>
            </a:endParaRPr>
          </a:p>
        </p:txBody>
      </p:sp>
      <p:pic>
        <p:nvPicPr>
          <p:cNvPr id="133" name="" descr=""/>
          <p:cNvPicPr/>
          <p:nvPr/>
        </p:nvPicPr>
        <p:blipFill>
          <a:blip r:embed="rId1"/>
          <a:stretch/>
        </p:blipFill>
        <p:spPr>
          <a:xfrm>
            <a:off x="753480" y="556200"/>
            <a:ext cx="8786160" cy="4843440"/>
          </a:xfrm>
          <a:prstGeom prst="rect">
            <a:avLst/>
          </a:prstGeom>
          <a:ln w="0">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PlaceHolder 1"/>
          <p:cNvSpPr>
            <a:spLocks noGrp="1"/>
          </p:cNvSpPr>
          <p:nvPr>
            <p:ph type="title"/>
          </p:nvPr>
        </p:nvSpPr>
        <p:spPr>
          <a:xfrm>
            <a:off x="540000" y="180000"/>
            <a:ext cx="8855640" cy="4581720"/>
          </a:xfrm>
          <a:prstGeom prst="rect">
            <a:avLst/>
          </a:prstGeom>
          <a:noFill/>
          <a:ln w="0">
            <a:noFill/>
          </a:ln>
        </p:spPr>
        <p:txBody>
          <a:bodyPr lIns="0" rIns="0" tIns="0" bIns="0" anchor="ctr">
            <a:noAutofit/>
          </a:bodyPr>
          <a:p>
            <a:pPr indent="0" algn="ctr">
              <a:lnSpc>
                <a:spcPct val="100000"/>
              </a:lnSpc>
              <a:buNone/>
              <a:tabLst>
                <a:tab algn="l" pos="0"/>
              </a:tabLst>
            </a:pPr>
            <a:r>
              <a:rPr b="1" lang="pl-PL" sz="2200" spc="-1" strike="noStrike" u="sng">
                <a:solidFill>
                  <a:srgbClr val="252525"/>
                </a:solidFill>
                <a:uFillTx/>
                <a:latin typeface="Arial"/>
                <a:ea typeface="Microsoft YaHei"/>
              </a:rPr>
              <a:t>SPECIAL ANALYSIS FOR SWISS FOR SOME IRREGULARITIES </a:t>
            </a:r>
            <a:br>
              <a:rPr sz="2000"/>
            </a:br>
            <a:br>
              <a:rPr sz="2000"/>
            </a:br>
            <a:r>
              <a:rPr b="1" lang="pl-PL" sz="2000" spc="-1" strike="noStrike">
                <a:solidFill>
                  <a:srgbClr val="252525"/>
                </a:solidFill>
                <a:latin typeface="Arial"/>
                <a:ea typeface="Microsoft YaHei"/>
              </a:rPr>
              <a:t>Based on the baseline data for 2015–2019, to establish the historical weekly average death per age group, I came across something that happened in 2015, at the time Swiss launched the 4G LTE Advanced. The data speaks for itself.</a:t>
            </a:r>
            <a:r>
              <a:rPr b="1" lang="pl-PL" sz="2000" spc="-1" strike="noStrike">
                <a:solidFill>
                  <a:srgbClr val="000000"/>
                </a:solidFill>
                <a:latin typeface="Arial"/>
                <a:ea typeface="Microsoft YaHei"/>
              </a:rPr>
              <a:t> </a:t>
            </a:r>
            <a:br>
              <a:rPr sz="4400"/>
            </a:br>
            <a:br>
              <a:rPr sz="4400"/>
            </a:br>
            <a:r>
              <a:rPr b="1" lang="pl-PL" sz="2000" spc="-1" strike="noStrike">
                <a:solidFill>
                  <a:srgbClr val="000000"/>
                </a:solidFill>
                <a:latin typeface="Arial"/>
                <a:ea typeface="Microsoft YaHei"/>
              </a:rPr>
              <a:t>These data suggest clearly that even the 0,1 Watt/m2 of the Swiss regulations may not be strict enough to avoid excess mortality caused by EMF radiation like the 4G level of 2015, </a:t>
            </a:r>
            <a:br>
              <a:rPr sz="2000"/>
            </a:br>
            <a:r>
              <a:rPr b="1" lang="pl-PL" sz="2000" spc="-1" strike="noStrike">
                <a:solidFill>
                  <a:srgbClr val="000000"/>
                </a:solidFill>
                <a:latin typeface="Arial"/>
                <a:ea typeface="Microsoft YaHei"/>
              </a:rPr>
              <a:t>even for the 0-45 and 45-64 years age groups.</a:t>
            </a:r>
            <a:r>
              <a:rPr b="1" lang="pl-PL" sz="4400" spc="-1" strike="noStrike">
                <a:solidFill>
                  <a:srgbClr val="000000"/>
                </a:solidFill>
                <a:latin typeface="Arial"/>
                <a:ea typeface="Microsoft YaHei"/>
              </a:rPr>
              <a:t>   </a:t>
            </a:r>
            <a:endParaRPr b="0" lang="pl-PL" sz="4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504000" y="226080"/>
            <a:ext cx="9035640" cy="493560"/>
          </a:xfrm>
          <a:prstGeom prst="rect">
            <a:avLst/>
          </a:prstGeom>
          <a:noFill/>
          <a:ln w="0">
            <a:noFill/>
          </a:ln>
        </p:spPr>
        <p:txBody>
          <a:bodyPr lIns="0" rIns="0" tIns="0" bIns="0" anchor="ctr">
            <a:noAutofit/>
          </a:bodyPr>
          <a:p>
            <a:pPr indent="0" algn="ctr">
              <a:lnSpc>
                <a:spcPct val="100000"/>
              </a:lnSpc>
              <a:buNone/>
              <a:tabLst>
                <a:tab algn="l" pos="0"/>
              </a:tabLst>
            </a:pPr>
            <a:r>
              <a:rPr b="0" lang="pl-PL" sz="2200" spc="-1" strike="noStrike">
                <a:solidFill>
                  <a:srgbClr val="000000"/>
                </a:solidFill>
                <a:latin typeface="Arial"/>
              </a:rPr>
              <a:t>Switzerland; Special analysis of what happened in 2015? </a:t>
            </a:r>
            <a:endParaRPr b="0" lang="pl-PL" sz="2200" spc="-1" strike="noStrike">
              <a:solidFill>
                <a:srgbClr val="000000"/>
              </a:solidFill>
              <a:latin typeface="Arial"/>
            </a:endParaRPr>
          </a:p>
        </p:txBody>
      </p:sp>
      <p:pic>
        <p:nvPicPr>
          <p:cNvPr id="136" name="" descr=""/>
          <p:cNvPicPr/>
          <p:nvPr/>
        </p:nvPicPr>
        <p:blipFill>
          <a:blip r:embed="rId1"/>
          <a:stretch/>
        </p:blipFill>
        <p:spPr>
          <a:xfrm>
            <a:off x="1339920" y="720000"/>
            <a:ext cx="7284960" cy="4679640"/>
          </a:xfrm>
          <a:prstGeom prst="rect">
            <a:avLst/>
          </a:prstGeom>
          <a:ln w="0">
            <a:noFill/>
          </a:ln>
        </p:spPr>
      </p:pic>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type="title"/>
          </p:nvPr>
        </p:nvSpPr>
        <p:spPr>
          <a:xfrm>
            <a:off x="504000" y="226080"/>
            <a:ext cx="8855640" cy="493560"/>
          </a:xfrm>
          <a:prstGeom prst="rect">
            <a:avLst/>
          </a:prstGeom>
          <a:noFill/>
          <a:ln w="0">
            <a:noFill/>
          </a:ln>
        </p:spPr>
        <p:txBody>
          <a:bodyPr lIns="0" rIns="0" tIns="0" bIns="0" anchor="ctr">
            <a:noAutofit/>
          </a:bodyPr>
          <a:p>
            <a:pPr indent="0" algn="ctr">
              <a:lnSpc>
                <a:spcPct val="100000"/>
              </a:lnSpc>
              <a:buNone/>
              <a:tabLst>
                <a:tab algn="l" pos="0"/>
              </a:tabLst>
            </a:pPr>
            <a:r>
              <a:rPr b="0" lang="pl-PL" sz="2200" spc="-1" strike="noStrike">
                <a:solidFill>
                  <a:srgbClr val="000000"/>
                </a:solidFill>
                <a:latin typeface="Arial"/>
              </a:rPr>
              <a:t>Switzerland; Special analysis of what happened in 2015? </a:t>
            </a:r>
            <a:endParaRPr b="0" lang="pl-PL" sz="2200" spc="-1" strike="noStrike">
              <a:solidFill>
                <a:srgbClr val="000000"/>
              </a:solidFill>
              <a:latin typeface="Arial"/>
            </a:endParaRPr>
          </a:p>
        </p:txBody>
      </p:sp>
      <p:pic>
        <p:nvPicPr>
          <p:cNvPr id="138" name="" descr=""/>
          <p:cNvPicPr/>
          <p:nvPr/>
        </p:nvPicPr>
        <p:blipFill>
          <a:blip r:embed="rId1"/>
          <a:stretch/>
        </p:blipFill>
        <p:spPr>
          <a:xfrm>
            <a:off x="1055520" y="720000"/>
            <a:ext cx="7339320" cy="4679640"/>
          </a:xfrm>
          <a:prstGeom prst="rect">
            <a:avLst/>
          </a:prstGeom>
          <a:ln w="0">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504000" y="226080"/>
            <a:ext cx="903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2200" spc="-1" strike="noStrike">
                <a:solidFill>
                  <a:srgbClr val="000000"/>
                </a:solidFill>
                <a:latin typeface="Arial"/>
              </a:rPr>
              <a:t>Switzerland; Special analysis of what happened in 2015? </a:t>
            </a:r>
            <a:endParaRPr b="0" lang="pl-PL" sz="2200" spc="-1" strike="noStrike">
              <a:solidFill>
                <a:srgbClr val="000000"/>
              </a:solidFill>
              <a:latin typeface="Arial"/>
            </a:endParaRPr>
          </a:p>
        </p:txBody>
      </p:sp>
      <p:pic>
        <p:nvPicPr>
          <p:cNvPr id="140" name="" descr=""/>
          <p:cNvPicPr/>
          <p:nvPr/>
        </p:nvPicPr>
        <p:blipFill>
          <a:blip r:embed="rId1"/>
          <a:stretch/>
        </p:blipFill>
        <p:spPr>
          <a:xfrm>
            <a:off x="1260000" y="696960"/>
            <a:ext cx="7605000" cy="4702680"/>
          </a:xfrm>
          <a:prstGeom prst="rect">
            <a:avLst/>
          </a:prstGeom>
          <a:ln w="0">
            <a:noFill/>
          </a:ln>
        </p:spPr>
      </p:pic>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504000" y="226080"/>
            <a:ext cx="8855640" cy="493560"/>
          </a:xfrm>
          <a:prstGeom prst="rect">
            <a:avLst/>
          </a:prstGeom>
          <a:noFill/>
          <a:ln w="0">
            <a:noFill/>
          </a:ln>
        </p:spPr>
        <p:txBody>
          <a:bodyPr lIns="0" rIns="0" tIns="0" bIns="0" anchor="ctr">
            <a:noAutofit/>
          </a:bodyPr>
          <a:p>
            <a:pPr indent="0" algn="ctr">
              <a:lnSpc>
                <a:spcPct val="100000"/>
              </a:lnSpc>
              <a:buNone/>
              <a:tabLst>
                <a:tab algn="l" pos="0"/>
              </a:tabLst>
            </a:pPr>
            <a:r>
              <a:rPr b="0" lang="pl-PL" sz="2200" spc="-1" strike="noStrike">
                <a:solidFill>
                  <a:srgbClr val="000000"/>
                </a:solidFill>
                <a:latin typeface="Arial"/>
              </a:rPr>
              <a:t>Switzerland; Special analysis of what happened in 2015? </a:t>
            </a:r>
            <a:endParaRPr b="0" lang="pl-PL" sz="2200" spc="-1" strike="noStrike">
              <a:solidFill>
                <a:srgbClr val="000000"/>
              </a:solidFill>
              <a:latin typeface="Arial"/>
            </a:endParaRPr>
          </a:p>
        </p:txBody>
      </p:sp>
      <p:pic>
        <p:nvPicPr>
          <p:cNvPr id="142" name="" descr=""/>
          <p:cNvPicPr/>
          <p:nvPr/>
        </p:nvPicPr>
        <p:blipFill>
          <a:blip r:embed="rId1"/>
          <a:stretch/>
        </p:blipFill>
        <p:spPr>
          <a:xfrm>
            <a:off x="1227960" y="720000"/>
            <a:ext cx="7277040" cy="4499640"/>
          </a:xfrm>
          <a:prstGeom prst="rect">
            <a:avLst/>
          </a:prstGeom>
          <a:ln w="0">
            <a:noFill/>
          </a:ln>
        </p:spPr>
      </p:pic>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title"/>
          </p:nvPr>
        </p:nvSpPr>
        <p:spPr>
          <a:xfrm>
            <a:off x="504000" y="123480"/>
            <a:ext cx="9035640" cy="1246320"/>
          </a:xfrm>
          <a:prstGeom prst="rect">
            <a:avLst/>
          </a:prstGeom>
          <a:noFill/>
          <a:ln w="0">
            <a:noFill/>
          </a:ln>
        </p:spPr>
        <p:txBody>
          <a:bodyPr lIns="0" rIns="0" tIns="0" bIns="0" anchor="ctr">
            <a:noAutofit/>
          </a:bodyPr>
          <a:p>
            <a:pPr indent="0" algn="ctr">
              <a:lnSpc>
                <a:spcPct val="100000"/>
              </a:lnSpc>
              <a:buNone/>
              <a:tabLst>
                <a:tab algn="l" pos="0"/>
              </a:tabLst>
            </a:pPr>
            <a:r>
              <a:rPr b="1" lang="pl-PL" sz="2800" spc="-1" strike="noStrike" u="sng">
                <a:solidFill>
                  <a:srgbClr val="000000"/>
                </a:solidFill>
                <a:uFillTx/>
                <a:latin typeface="Arial"/>
              </a:rPr>
              <a:t>Conclusion of findings from Switzerland</a:t>
            </a:r>
            <a:br>
              <a:rPr sz="2000"/>
            </a:br>
            <a:r>
              <a:rPr b="0" lang="pl-PL" sz="2000" spc="-1" strike="noStrike">
                <a:solidFill>
                  <a:srgbClr val="000000"/>
                </a:solidFill>
                <a:latin typeface="Arial"/>
              </a:rPr>
              <a:t>1) The EMF/5G hypothesis is consistent with the findings in all the data sets.</a:t>
            </a:r>
            <a:br>
              <a:rPr sz="2000"/>
            </a:br>
            <a:r>
              <a:rPr b="0" lang="pl-PL" sz="2000" spc="-1" strike="noStrike">
                <a:solidFill>
                  <a:srgbClr val="000000"/>
                </a:solidFill>
                <a:latin typeface="Arial"/>
              </a:rPr>
              <a:t>2) But with a very different pattern than in the USA and Norway due to the wide coverage of 4G+/5G. </a:t>
            </a:r>
            <a:endParaRPr b="0" lang="pl-PL" sz="2000" spc="-1" strike="noStrike">
              <a:solidFill>
                <a:srgbClr val="000000"/>
              </a:solidFill>
              <a:latin typeface="Arial"/>
            </a:endParaRPr>
          </a:p>
        </p:txBody>
      </p:sp>
      <p:sp>
        <p:nvSpPr>
          <p:cNvPr id="144" name="PlaceHolder 2"/>
          <p:cNvSpPr>
            <a:spLocks noGrp="1"/>
          </p:cNvSpPr>
          <p:nvPr>
            <p:ph/>
          </p:nvPr>
        </p:nvSpPr>
        <p:spPr>
          <a:xfrm>
            <a:off x="180000" y="1440000"/>
            <a:ext cx="9431640" cy="3909600"/>
          </a:xfrm>
          <a:prstGeom prst="rect">
            <a:avLst/>
          </a:prstGeom>
          <a:noFill/>
          <a:ln w="0">
            <a:noFill/>
          </a:ln>
        </p:spPr>
        <p:txBody>
          <a:bodyPr lIns="0" rIns="0" tIns="0" bIns="0" anchor="t">
            <a:normAutofit fontScale="93000"/>
          </a:bodyPr>
          <a:p>
            <a:pPr marL="401760" indent="-301320">
              <a:lnSpc>
                <a:spcPct val="100000"/>
              </a:lnSpc>
              <a:spcBef>
                <a:spcPts val="1417"/>
              </a:spcBef>
              <a:buClr>
                <a:srgbClr val="000000"/>
              </a:buClr>
              <a:buSzPct val="45000"/>
              <a:buFont typeface="Wingdings" charset="2"/>
              <a:buChar char=""/>
            </a:pPr>
            <a:r>
              <a:rPr b="1" lang="pl-PL" sz="1200" spc="-1" strike="noStrike">
                <a:solidFill>
                  <a:srgbClr val="000000"/>
                </a:solidFill>
                <a:latin typeface="Arial"/>
              </a:rPr>
              <a:t>1. "All of Switzerland" got 4G Plus/5G in 2020, or at least 85–90%. Related to a sudden big increase in excess mortality.</a:t>
            </a:r>
            <a:endParaRPr b="0" lang="pl-PL" sz="1200" spc="-1" strike="noStrike">
              <a:solidFill>
                <a:srgbClr val="000000"/>
              </a:solidFill>
              <a:latin typeface="Arial"/>
            </a:endParaRPr>
          </a:p>
          <a:p>
            <a:pPr marL="401760" indent="-301320">
              <a:lnSpc>
                <a:spcPct val="100000"/>
              </a:lnSpc>
              <a:spcBef>
                <a:spcPts val="1417"/>
              </a:spcBef>
              <a:buClr>
                <a:srgbClr val="000000"/>
              </a:buClr>
              <a:buSzPct val="45000"/>
              <a:buFont typeface="Wingdings" charset="2"/>
              <a:buChar char=""/>
            </a:pPr>
            <a:r>
              <a:rPr b="1" lang="pl-PL" sz="1200" spc="-1" strike="noStrike">
                <a:solidFill>
                  <a:srgbClr val="000000"/>
                </a:solidFill>
                <a:latin typeface="Arial"/>
              </a:rPr>
              <a:t>2. The excess mortality was highest in 80+, with approx. 20% in 2020, much less in 2021, and up in 2022, and 38% over 3 years.</a:t>
            </a:r>
            <a:endParaRPr b="0" lang="pl-PL" sz="1200" spc="-1" strike="noStrike">
              <a:solidFill>
                <a:srgbClr val="000000"/>
              </a:solidFill>
              <a:latin typeface="Arial"/>
            </a:endParaRPr>
          </a:p>
          <a:p>
            <a:pPr marL="401760" indent="-301320">
              <a:lnSpc>
                <a:spcPct val="100000"/>
              </a:lnSpc>
              <a:spcBef>
                <a:spcPts val="1417"/>
              </a:spcBef>
              <a:buClr>
                <a:srgbClr val="000000"/>
              </a:buClr>
              <a:buSzPct val="45000"/>
              <a:buFont typeface="Wingdings" charset="2"/>
              <a:buChar char=""/>
            </a:pPr>
            <a:r>
              <a:rPr b="1" lang="pl-PL" sz="1200" spc="-1" strike="noStrike">
                <a:solidFill>
                  <a:srgbClr val="000000"/>
                </a:solidFill>
                <a:latin typeface="Arial"/>
              </a:rPr>
              <a:t>3. The 65-79 age group by about 13% in 2020 and about 30% in total over the 3-year period, less in 2021, and higher in 2022. (Spred out)</a:t>
            </a:r>
            <a:endParaRPr b="0" lang="pl-PL" sz="1200" spc="-1" strike="noStrike">
              <a:solidFill>
                <a:srgbClr val="000000"/>
              </a:solidFill>
              <a:latin typeface="Arial"/>
            </a:endParaRPr>
          </a:p>
          <a:p>
            <a:pPr marL="401760" indent="-301320">
              <a:lnSpc>
                <a:spcPct val="100000"/>
              </a:lnSpc>
              <a:spcBef>
                <a:spcPts val="1417"/>
              </a:spcBef>
              <a:buClr>
                <a:srgbClr val="000000"/>
              </a:buClr>
              <a:buSzPct val="45000"/>
              <a:buFont typeface="Wingdings" charset="2"/>
              <a:buChar char=""/>
            </a:pPr>
            <a:r>
              <a:rPr b="1" lang="pl-PL" sz="1200" spc="-1" strike="noStrike">
                <a:solidFill>
                  <a:srgbClr val="000000"/>
                </a:solidFill>
                <a:latin typeface="Arial"/>
              </a:rPr>
              <a:t>4. Close to zero excess deaths in the 45–64 age group</a:t>
            </a:r>
            <a:endParaRPr b="0" lang="pl-PL" sz="1200" spc="-1" strike="noStrike">
              <a:solidFill>
                <a:srgbClr val="000000"/>
              </a:solidFill>
              <a:latin typeface="Arial"/>
            </a:endParaRPr>
          </a:p>
          <a:p>
            <a:pPr marL="401760" indent="-301320">
              <a:lnSpc>
                <a:spcPct val="100000"/>
              </a:lnSpc>
              <a:spcBef>
                <a:spcPts val="1417"/>
              </a:spcBef>
              <a:buClr>
                <a:srgbClr val="000000"/>
              </a:buClr>
              <a:buSzPct val="45000"/>
              <a:buFont typeface="Wingdings" charset="2"/>
              <a:buChar char=""/>
            </a:pPr>
            <a:r>
              <a:rPr b="1" lang="pl-PL" sz="1200" spc="-1" strike="noStrike">
                <a:solidFill>
                  <a:srgbClr val="000000"/>
                </a:solidFill>
                <a:latin typeface="Arial"/>
              </a:rPr>
              <a:t>5. And approx. Only 3% in the age group of 0.44.</a:t>
            </a:r>
            <a:endParaRPr b="0" lang="pl-PL" sz="1200" spc="-1" strike="noStrike">
              <a:solidFill>
                <a:srgbClr val="000000"/>
              </a:solidFill>
              <a:latin typeface="Arial"/>
            </a:endParaRPr>
          </a:p>
          <a:p>
            <a:pPr marL="401760" indent="-301320">
              <a:lnSpc>
                <a:spcPct val="100000"/>
              </a:lnSpc>
              <a:spcBef>
                <a:spcPts val="1417"/>
              </a:spcBef>
              <a:buClr>
                <a:srgbClr val="000000"/>
              </a:buClr>
              <a:buSzPct val="45000"/>
              <a:buFont typeface="Wingdings" charset="2"/>
              <a:buChar char=""/>
            </a:pPr>
            <a:r>
              <a:rPr b="1" lang="pl-PL" sz="1200" spc="-1" strike="noStrike">
                <a:solidFill>
                  <a:srgbClr val="000000"/>
                </a:solidFill>
                <a:latin typeface="Arial"/>
              </a:rPr>
              <a:t>6. Swiss regulation limits it to 0.1 Watt/m2 and less than 4 GHz of frequencies so far.</a:t>
            </a:r>
            <a:endParaRPr b="0" lang="pl-PL" sz="1200" spc="-1" strike="noStrike">
              <a:solidFill>
                <a:srgbClr val="000000"/>
              </a:solidFill>
              <a:latin typeface="Arial"/>
            </a:endParaRPr>
          </a:p>
          <a:p>
            <a:pPr marL="401760" indent="-301320">
              <a:lnSpc>
                <a:spcPct val="100000"/>
              </a:lnSpc>
              <a:spcBef>
                <a:spcPts val="1417"/>
              </a:spcBef>
              <a:buClr>
                <a:srgbClr val="000000"/>
              </a:buClr>
              <a:buSzPct val="45000"/>
              <a:buFont typeface="Wingdings" charset="2"/>
              <a:buChar char=""/>
            </a:pPr>
            <a:r>
              <a:rPr b="1" lang="pl-PL" sz="1200" spc="-1" strike="noStrike">
                <a:solidFill>
                  <a:srgbClr val="000000"/>
                </a:solidFill>
                <a:latin typeface="Arial"/>
              </a:rPr>
              <a:t>7. The US used up to 26–38 GHz and 10 watts/m2 of radiation at the launch of 5G. And had 2x higher excess mortality in 65 and up.</a:t>
            </a:r>
            <a:endParaRPr b="0" lang="pl-PL" sz="1200" spc="-1" strike="noStrike">
              <a:solidFill>
                <a:srgbClr val="000000"/>
              </a:solidFill>
              <a:latin typeface="Arial"/>
            </a:endParaRPr>
          </a:p>
          <a:p>
            <a:pPr marL="401760" indent="-301320">
              <a:lnSpc>
                <a:spcPct val="100000"/>
              </a:lnSpc>
              <a:spcBef>
                <a:spcPts val="1417"/>
              </a:spcBef>
              <a:buClr>
                <a:srgbClr val="000000"/>
              </a:buClr>
              <a:buSzPct val="45000"/>
              <a:buFont typeface="Wingdings" charset="2"/>
              <a:buChar char=""/>
            </a:pPr>
            <a:r>
              <a:rPr b="1" lang="pl-PL" sz="1200" spc="-1" strike="noStrike">
                <a:solidFill>
                  <a:srgbClr val="000000"/>
                </a:solidFill>
                <a:latin typeface="Arial"/>
              </a:rPr>
              <a:t>8. And a big mortality rate in 45–64</a:t>
            </a:r>
            <a:endParaRPr b="0" lang="pl-PL" sz="1200" spc="-1" strike="noStrike">
              <a:solidFill>
                <a:srgbClr val="000000"/>
              </a:solidFill>
              <a:latin typeface="Arial"/>
            </a:endParaRPr>
          </a:p>
          <a:p>
            <a:pPr marL="401760" indent="-301320">
              <a:lnSpc>
                <a:spcPct val="100000"/>
              </a:lnSpc>
              <a:spcBef>
                <a:spcPts val="1417"/>
              </a:spcBef>
              <a:buClr>
                <a:srgbClr val="000000"/>
              </a:buClr>
              <a:buSzPct val="45000"/>
              <a:buFont typeface="Wingdings" charset="2"/>
              <a:buChar char=""/>
            </a:pPr>
            <a:r>
              <a:rPr b="1" lang="pl-PL" sz="1200" spc="-1" strike="noStrike">
                <a:solidFill>
                  <a:srgbClr val="000000"/>
                </a:solidFill>
                <a:latin typeface="Arial"/>
              </a:rPr>
              <a:t>9. But only mainly in 5G metro states and 5G cities.</a:t>
            </a:r>
            <a:endParaRPr b="0" lang="pl-PL" sz="1200" spc="-1" strike="noStrike">
              <a:solidFill>
                <a:srgbClr val="000000"/>
              </a:solidFill>
              <a:latin typeface="Arial"/>
            </a:endParaRPr>
          </a:p>
          <a:p>
            <a:pPr marL="401760" indent="-301320">
              <a:lnSpc>
                <a:spcPct val="100000"/>
              </a:lnSpc>
              <a:spcBef>
                <a:spcPts val="1417"/>
              </a:spcBef>
              <a:buClr>
                <a:srgbClr val="000000"/>
              </a:buClr>
              <a:buSzPct val="45000"/>
              <a:buFont typeface="Wingdings" charset="2"/>
              <a:buChar char=""/>
            </a:pPr>
            <a:r>
              <a:rPr b="1" lang="pl-PL" sz="1200" spc="-1" strike="noStrike">
                <a:solidFill>
                  <a:srgbClr val="000000"/>
                </a:solidFill>
                <a:latin typeface="Arial"/>
              </a:rPr>
              <a:t>10. And much less in rural states.</a:t>
            </a:r>
            <a:endParaRPr b="0" lang="pl-PL" sz="1200" spc="-1" strike="noStrike">
              <a:solidFill>
                <a:srgbClr val="000000"/>
              </a:solidFill>
              <a:latin typeface="Arial"/>
            </a:endParaRPr>
          </a:p>
          <a:p>
            <a:pPr marL="401760" indent="-301320">
              <a:lnSpc>
                <a:spcPct val="100000"/>
              </a:lnSpc>
              <a:spcBef>
                <a:spcPts val="1417"/>
              </a:spcBef>
              <a:buClr>
                <a:srgbClr val="000000"/>
              </a:buClr>
              <a:buSzPct val="45000"/>
              <a:buFont typeface="Wingdings" charset="2"/>
              <a:buChar char=""/>
            </a:pPr>
            <a:r>
              <a:rPr b="1" lang="pl-PL" sz="1200" spc="-1" strike="noStrike">
                <a:solidFill>
                  <a:srgbClr val="000000"/>
                </a:solidFill>
                <a:latin typeface="Arial"/>
              </a:rPr>
              <a:t>11. In the USA, there is a sudden big increase in 5G cities and metro states, while in Switzerland it is more gradual per year.</a:t>
            </a:r>
            <a:endParaRPr b="0" lang="pl-PL" sz="1200" spc="-1" strike="noStrike">
              <a:solidFill>
                <a:srgbClr val="000000"/>
              </a:solidFill>
              <a:latin typeface="Arial"/>
            </a:endParaRPr>
          </a:p>
          <a:p>
            <a:pPr marL="401760" indent="-301320">
              <a:lnSpc>
                <a:spcPct val="100000"/>
              </a:lnSpc>
              <a:spcBef>
                <a:spcPts val="1417"/>
              </a:spcBef>
              <a:buClr>
                <a:srgbClr val="000000"/>
              </a:buClr>
              <a:buSzPct val="45000"/>
              <a:buFont typeface="Wingdings" charset="2"/>
              <a:buChar char=""/>
            </a:pPr>
            <a:r>
              <a:rPr b="1" lang="pl-PL" sz="1200" spc="-1" strike="noStrike">
                <a:solidFill>
                  <a:srgbClr val="000000"/>
                </a:solidFill>
                <a:latin typeface="Arial"/>
              </a:rPr>
              <a:t>12. Data from 2015 shows that the 4G LTE launch also correlated to excess mortality, but not so much.</a:t>
            </a:r>
            <a:endParaRPr b="0" lang="pl-PL"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title"/>
          </p:nvPr>
        </p:nvSpPr>
        <p:spPr>
          <a:xfrm>
            <a:off x="180000" y="-133920"/>
            <a:ext cx="9719640" cy="1033560"/>
          </a:xfrm>
          <a:prstGeom prst="rect">
            <a:avLst/>
          </a:prstGeom>
          <a:noFill/>
          <a:ln w="0">
            <a:noFill/>
          </a:ln>
        </p:spPr>
        <p:txBody>
          <a:bodyPr lIns="0" rIns="0" tIns="0" bIns="0" anchor="ctr">
            <a:noAutofit/>
          </a:bodyPr>
          <a:p>
            <a:pPr indent="0" algn="ctr">
              <a:lnSpc>
                <a:spcPct val="100000"/>
              </a:lnSpc>
              <a:buNone/>
              <a:tabLst>
                <a:tab algn="l" pos="0"/>
              </a:tabLst>
            </a:pPr>
            <a:r>
              <a:rPr b="1" lang="pl-PL" sz="2000" spc="-1" strike="noStrike" u="sng">
                <a:solidFill>
                  <a:srgbClr val="000000"/>
                </a:solidFill>
                <a:uFillTx/>
                <a:latin typeface="Arial"/>
                <a:ea typeface="Microsoft YaHei"/>
              </a:rPr>
              <a:t>Part 4; Canada is documented in a separate, huge PowerPoint presentation.</a:t>
            </a:r>
            <a:endParaRPr b="0" lang="pl-PL" sz="2000" spc="-1" strike="noStrike">
              <a:solidFill>
                <a:srgbClr val="000000"/>
              </a:solidFill>
              <a:latin typeface="Arial"/>
            </a:endParaRPr>
          </a:p>
        </p:txBody>
      </p:sp>
      <p:sp>
        <p:nvSpPr>
          <p:cNvPr id="146" name=""/>
          <p:cNvSpPr/>
          <p:nvPr/>
        </p:nvSpPr>
        <p:spPr>
          <a:xfrm rot="21592800">
            <a:off x="183600" y="1080000"/>
            <a:ext cx="9531000" cy="4329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pl-PL" sz="1600" spc="-1" strike="noStrike">
                <a:solidFill>
                  <a:srgbClr val="000000"/>
                </a:solidFill>
                <a:latin typeface="Arial"/>
                <a:ea typeface="Microsoft YaHei"/>
              </a:rPr>
              <a:t>The most interesting scientific discovery of my life was made this week when I analyzed all -cause mortality study in Canada for 2020 in the Metro Provinces with 5G launched at different time periods. </a:t>
            </a:r>
            <a:endParaRPr b="0" lang="pl-PL" sz="1600" spc="-1" strike="noStrike">
              <a:solidFill>
                <a:srgbClr val="000000"/>
              </a:solidFill>
              <a:latin typeface="Arial"/>
            </a:endParaRPr>
          </a:p>
          <a:p>
            <a:pPr>
              <a:lnSpc>
                <a:spcPct val="100000"/>
              </a:lnSpc>
            </a:pPr>
            <a:endParaRPr b="0" lang="pl-PL" sz="1600" spc="-1" strike="noStrike">
              <a:solidFill>
                <a:srgbClr val="000000"/>
              </a:solidFill>
              <a:latin typeface="Arial"/>
            </a:endParaRPr>
          </a:p>
          <a:p>
            <a:pPr>
              <a:lnSpc>
                <a:spcPct val="100000"/>
              </a:lnSpc>
            </a:pPr>
            <a:r>
              <a:rPr b="1" lang="pl-PL" sz="1600" spc="-1" strike="noStrike">
                <a:solidFill>
                  <a:srgbClr val="000000"/>
                </a:solidFill>
                <a:latin typeface="Arial"/>
                <a:ea typeface="Microsoft YaHei"/>
              </a:rPr>
              <a:t>The fact that the waves of excess death is 100% correlated to the 5G rollout I found by researching the launch program the day after I made the statistical analyses. </a:t>
            </a:r>
            <a:endParaRPr b="0" lang="pl-PL" sz="1600" spc="-1" strike="noStrike">
              <a:solidFill>
                <a:srgbClr val="000000"/>
              </a:solidFill>
              <a:latin typeface="Arial"/>
            </a:endParaRPr>
          </a:p>
          <a:p>
            <a:pPr>
              <a:lnSpc>
                <a:spcPct val="100000"/>
              </a:lnSpc>
            </a:pPr>
            <a:endParaRPr b="0" lang="pl-PL" sz="1600" spc="-1" strike="noStrike">
              <a:solidFill>
                <a:srgbClr val="000000"/>
              </a:solidFill>
              <a:latin typeface="Arial"/>
            </a:endParaRPr>
          </a:p>
          <a:p>
            <a:pPr>
              <a:lnSpc>
                <a:spcPct val="100000"/>
              </a:lnSpc>
            </a:pPr>
            <a:r>
              <a:rPr b="1" lang="pl-PL" sz="1600" spc="-1" strike="noStrike">
                <a:solidFill>
                  <a:srgbClr val="000000"/>
                </a:solidFill>
                <a:latin typeface="Arial"/>
                <a:ea typeface="Microsoft YaHei"/>
              </a:rPr>
              <a:t>I documented it and put it into slides in a PowerPoint presentation. </a:t>
            </a:r>
            <a:endParaRPr b="0" lang="pl-PL" sz="1600" spc="-1" strike="noStrike">
              <a:solidFill>
                <a:srgbClr val="000000"/>
              </a:solidFill>
              <a:latin typeface="Arial"/>
            </a:endParaRPr>
          </a:p>
          <a:p>
            <a:pPr>
              <a:lnSpc>
                <a:spcPct val="100000"/>
              </a:lnSpc>
            </a:pPr>
            <a:endParaRPr b="0" lang="pl-PL" sz="1600" spc="-1" strike="noStrike">
              <a:solidFill>
                <a:srgbClr val="000000"/>
              </a:solidFill>
              <a:latin typeface="Arial"/>
            </a:endParaRPr>
          </a:p>
          <a:p>
            <a:pPr>
              <a:lnSpc>
                <a:spcPct val="100000"/>
              </a:lnSpc>
            </a:pPr>
            <a:r>
              <a:rPr b="1" lang="pl-PL" sz="1600" spc="-1" strike="noStrike">
                <a:solidFill>
                  <a:srgbClr val="000000"/>
                </a:solidFill>
                <a:latin typeface="Arial"/>
                <a:ea typeface="Microsoft YaHei"/>
              </a:rPr>
              <a:t>The COVID19 or the virus narrative struggles with the fact that the Age group of 85 plus in rural Canada had zero excess mortality during the 2020 COVID19 pandemic.</a:t>
            </a:r>
            <a:endParaRPr b="0" lang="pl-PL" sz="1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504000" y="226080"/>
            <a:ext cx="9035640" cy="493560"/>
          </a:xfrm>
          <a:prstGeom prst="rect">
            <a:avLst/>
          </a:prstGeom>
          <a:noFill/>
          <a:ln w="0">
            <a:noFill/>
          </a:ln>
        </p:spPr>
        <p:txBody>
          <a:bodyPr lIns="0" rIns="0" tIns="0" bIns="0" anchor="ctr">
            <a:noAutofit/>
          </a:bodyPr>
          <a:p>
            <a:pPr indent="0" algn="ctr">
              <a:lnSpc>
                <a:spcPct val="100000"/>
              </a:lnSpc>
              <a:buNone/>
              <a:tabLst>
                <a:tab algn="l" pos="0"/>
              </a:tabLst>
            </a:pPr>
            <a:r>
              <a:rPr b="0" lang="pl-PL" sz="2200" spc="-1" strike="noStrike">
                <a:solidFill>
                  <a:srgbClr val="000000"/>
                </a:solidFill>
                <a:latin typeface="Arial"/>
              </a:rPr>
              <a:t>The METRO Provinces vs the RURAL Provinces of Canada. </a:t>
            </a:r>
            <a:endParaRPr b="0" lang="pl-PL" sz="2200" spc="-1" strike="noStrike">
              <a:solidFill>
                <a:srgbClr val="000000"/>
              </a:solidFill>
              <a:latin typeface="Arial"/>
            </a:endParaRPr>
          </a:p>
        </p:txBody>
      </p:sp>
      <p:pic>
        <p:nvPicPr>
          <p:cNvPr id="148" name="" descr=""/>
          <p:cNvPicPr/>
          <p:nvPr/>
        </p:nvPicPr>
        <p:blipFill>
          <a:blip r:embed="rId1"/>
          <a:stretch/>
        </p:blipFill>
        <p:spPr>
          <a:xfrm>
            <a:off x="360000" y="720000"/>
            <a:ext cx="8295840" cy="4679640"/>
          </a:xfrm>
          <a:prstGeom prst="rect">
            <a:avLst/>
          </a:prstGeom>
          <a:ln w="0">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tabLst>
                <a:tab algn="l" pos="0"/>
              </a:tabLst>
            </a:pPr>
            <a:r>
              <a:rPr b="1" i="1" lang="pl-PL" sz="2000" spc="-1" strike="noStrike">
                <a:solidFill>
                  <a:srgbClr val="222222"/>
                </a:solidFill>
                <a:latin typeface="Arial;Helvetica"/>
                <a:ea typeface="Microsoft YaHei"/>
              </a:rPr>
              <a:t>The COVID19 or the virus narrative struggles with the fact that the Age group of 85 plus in rural Canada had zero excess mortality during the </a:t>
            </a:r>
            <a:r>
              <a:rPr b="1" i="1" lang="pl-PL" sz="2000" spc="-1" strike="noStrike" u="sng">
                <a:solidFill>
                  <a:srgbClr val="222222"/>
                </a:solidFill>
                <a:uFillTx/>
                <a:latin typeface="Arial;Helvetica"/>
                <a:ea typeface="Microsoft YaHei"/>
              </a:rPr>
              <a:t>2020</a:t>
            </a:r>
            <a:r>
              <a:rPr b="1" i="1" lang="pl-PL" sz="2000" spc="-1" strike="noStrike">
                <a:solidFill>
                  <a:srgbClr val="222222"/>
                </a:solidFill>
                <a:latin typeface="Arial;Helvetica"/>
                <a:ea typeface="Microsoft YaHei"/>
              </a:rPr>
              <a:t> COVID19 pandemic.</a:t>
            </a:r>
            <a:endParaRPr b="0" lang="pl-PL" sz="2000" spc="-1" strike="noStrike">
              <a:solidFill>
                <a:srgbClr val="000000"/>
              </a:solidFill>
              <a:latin typeface="Arial"/>
            </a:endParaRPr>
          </a:p>
        </p:txBody>
      </p:sp>
      <p:pic>
        <p:nvPicPr>
          <p:cNvPr id="150" name="" descr=""/>
          <p:cNvPicPr/>
          <p:nvPr/>
        </p:nvPicPr>
        <p:blipFill>
          <a:blip r:embed="rId1"/>
          <a:stretch/>
        </p:blipFill>
        <p:spPr>
          <a:xfrm>
            <a:off x="1467720" y="1172520"/>
            <a:ext cx="7531920" cy="4422960"/>
          </a:xfrm>
          <a:prstGeom prst="rect">
            <a:avLst/>
          </a:prstGeom>
          <a:ln w="0">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PlaceHolder 1"/>
          <p:cNvSpPr>
            <a:spLocks noGrp="1"/>
          </p:cNvSpPr>
          <p:nvPr>
            <p:ph type="title"/>
          </p:nvPr>
        </p:nvSpPr>
        <p:spPr>
          <a:xfrm>
            <a:off x="504000" y="226080"/>
            <a:ext cx="9035640" cy="673560"/>
          </a:xfrm>
          <a:prstGeom prst="rect">
            <a:avLst/>
          </a:prstGeom>
          <a:noFill/>
          <a:ln w="0">
            <a:noFill/>
          </a:ln>
        </p:spPr>
        <p:txBody>
          <a:bodyPr lIns="0" rIns="0" tIns="0" bIns="0" anchor="ctr">
            <a:noAutofit/>
          </a:bodyPr>
          <a:p>
            <a:pPr indent="0" algn="ctr">
              <a:lnSpc>
                <a:spcPct val="100000"/>
              </a:lnSpc>
              <a:buNone/>
              <a:tabLst>
                <a:tab algn="l" pos="0"/>
              </a:tabLst>
            </a:pPr>
            <a:r>
              <a:rPr b="1" i="1" lang="pl-PL" sz="1400" spc="-1" strike="noStrike">
                <a:solidFill>
                  <a:srgbClr val="252525"/>
                </a:solidFill>
                <a:latin typeface="Arial;Helvetica"/>
                <a:ea typeface="Microsoft YaHei"/>
              </a:rPr>
              <a:t>It is very interesting to see the components of the excess mortality linked to the Metro Provinces of Canada and that each of the tops is related to a prior 5G launch -  very close and in 100% correlation.</a:t>
            </a:r>
            <a:endParaRPr b="0" lang="pl-PL" sz="1400" spc="-1" strike="noStrike">
              <a:solidFill>
                <a:srgbClr val="000000"/>
              </a:solidFill>
              <a:latin typeface="Arial"/>
            </a:endParaRPr>
          </a:p>
        </p:txBody>
      </p:sp>
      <p:pic>
        <p:nvPicPr>
          <p:cNvPr id="152" name="" descr=""/>
          <p:cNvPicPr/>
          <p:nvPr/>
        </p:nvPicPr>
        <p:blipFill>
          <a:blip r:embed="rId1"/>
          <a:stretch/>
        </p:blipFill>
        <p:spPr>
          <a:xfrm>
            <a:off x="745560" y="900000"/>
            <a:ext cx="8254080" cy="4599000"/>
          </a:xfrm>
          <a:prstGeom prst="rect">
            <a:avLst/>
          </a:prstGeom>
          <a:ln w="0">
            <a:noFill/>
          </a:ln>
        </p:spPr>
      </p:pic>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504000" y="300240"/>
            <a:ext cx="9035640" cy="599400"/>
          </a:xfrm>
          <a:prstGeom prst="rect">
            <a:avLst/>
          </a:prstGeom>
          <a:noFill/>
          <a:ln w="0">
            <a:noFill/>
          </a:ln>
        </p:spPr>
        <p:txBody>
          <a:bodyPr lIns="0" rIns="0" tIns="0" bIns="0" anchor="ctr">
            <a:noAutofit/>
          </a:bodyPr>
          <a:p>
            <a:pPr indent="0" algn="ctr">
              <a:lnSpc>
                <a:spcPct val="100000"/>
              </a:lnSpc>
              <a:buNone/>
              <a:tabLst>
                <a:tab algn="l" pos="0"/>
              </a:tabLst>
            </a:pPr>
            <a:r>
              <a:rPr b="1" i="1" lang="pl-PL" sz="1400" spc="-1" strike="noStrike">
                <a:solidFill>
                  <a:srgbClr val="252525"/>
                </a:solidFill>
                <a:latin typeface="Arial;Helvetica"/>
                <a:ea typeface="Microsoft YaHei"/>
              </a:rPr>
              <a:t>It is very interesting to see the METRO excess mortality Per Month compared to the  Rural Provinces.</a:t>
            </a:r>
            <a:br>
              <a:rPr sz="1400"/>
            </a:br>
            <a:r>
              <a:rPr b="1" i="1" lang="pl-PL" sz="1400" spc="-1" strike="noStrike">
                <a:solidFill>
                  <a:srgbClr val="252525"/>
                </a:solidFill>
                <a:latin typeface="Arial;Helvetica"/>
                <a:ea typeface="Microsoft YaHei"/>
              </a:rPr>
              <a:t>The METRO has approx. 10% excess Mortality in All Ages in 2020 vs 5% of the Rural provinces.</a:t>
            </a:r>
            <a:br>
              <a:rPr sz="1400"/>
            </a:br>
            <a:r>
              <a:rPr b="1" i="1" lang="pl-PL" sz="1400" spc="-1" strike="noStrike">
                <a:solidFill>
                  <a:srgbClr val="252525"/>
                </a:solidFill>
                <a:latin typeface="Arial;Helvetica"/>
                <a:ea typeface="Microsoft YaHei"/>
              </a:rPr>
              <a:t>Who may have got 5G / 4G Plus later during the summer and autumn  of 2020.</a:t>
            </a:r>
            <a:endParaRPr b="0" lang="pl-PL" sz="1400" spc="-1" strike="noStrike">
              <a:solidFill>
                <a:srgbClr val="000000"/>
              </a:solidFill>
              <a:latin typeface="Arial"/>
            </a:endParaRPr>
          </a:p>
        </p:txBody>
      </p:sp>
      <p:pic>
        <p:nvPicPr>
          <p:cNvPr id="154" name="" descr=""/>
          <p:cNvPicPr/>
          <p:nvPr/>
        </p:nvPicPr>
        <p:blipFill>
          <a:blip r:embed="rId1"/>
          <a:stretch/>
        </p:blipFill>
        <p:spPr>
          <a:xfrm>
            <a:off x="900000" y="978120"/>
            <a:ext cx="7919640" cy="4515480"/>
          </a:xfrm>
          <a:prstGeom prst="rect">
            <a:avLst/>
          </a:prstGeom>
          <a:ln w="0">
            <a:noFill/>
          </a:ln>
        </p:spPr>
      </p:pic>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tabLst>
                <a:tab algn="l" pos="0"/>
              </a:tabLst>
            </a:pPr>
            <a:r>
              <a:rPr b="0" lang="pl-PL" sz="2200" spc="-1" strike="noStrike">
                <a:solidFill>
                  <a:srgbClr val="000000"/>
                </a:solidFill>
                <a:latin typeface="Arial"/>
              </a:rPr>
              <a:t>BINGO; The Timeline of 5G launch matches the Timeline of the Excess Mortality almost 100%. The documtation of this is in below hyperlinks</a:t>
            </a:r>
            <a:r>
              <a:rPr b="0" lang="pl-PL" sz="4400" spc="-1" strike="noStrike">
                <a:solidFill>
                  <a:srgbClr val="000000"/>
                </a:solidFill>
                <a:latin typeface="Arial"/>
              </a:rPr>
              <a:t> </a:t>
            </a:r>
            <a:endParaRPr b="0" lang="pl-PL" sz="4400" spc="-1" strike="noStrike">
              <a:solidFill>
                <a:srgbClr val="000000"/>
              </a:solidFill>
              <a:latin typeface="Arial"/>
            </a:endParaRPr>
          </a:p>
        </p:txBody>
      </p:sp>
      <p:pic>
        <p:nvPicPr>
          <p:cNvPr id="156" name="" descr=""/>
          <p:cNvPicPr/>
          <p:nvPr/>
        </p:nvPicPr>
        <p:blipFill>
          <a:blip r:embed="rId1"/>
          <a:stretch/>
        </p:blipFill>
        <p:spPr>
          <a:xfrm>
            <a:off x="900000" y="1172520"/>
            <a:ext cx="7919640" cy="4393800"/>
          </a:xfrm>
          <a:prstGeom prst="rect">
            <a:avLst/>
          </a:prstGeom>
          <a:ln w="0">
            <a:noFill/>
          </a:ln>
        </p:spPr>
      </p:pic>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PlaceHolder 1"/>
          <p:cNvSpPr>
            <a:spLocks noGrp="1"/>
          </p:cNvSpPr>
          <p:nvPr>
            <p:ph type="title"/>
          </p:nvPr>
        </p:nvSpPr>
        <p:spPr>
          <a:xfrm>
            <a:off x="504000" y="94320"/>
            <a:ext cx="9215640" cy="937440"/>
          </a:xfrm>
          <a:prstGeom prst="rect">
            <a:avLst/>
          </a:prstGeom>
          <a:noFill/>
          <a:ln w="0">
            <a:noFill/>
          </a:ln>
        </p:spPr>
        <p:txBody>
          <a:bodyPr lIns="0" rIns="0" tIns="0" bIns="0" anchor="ctr">
            <a:noAutofit/>
          </a:bodyPr>
          <a:p>
            <a:pPr indent="0" algn="ctr">
              <a:lnSpc>
                <a:spcPct val="100000"/>
              </a:lnSpc>
              <a:buNone/>
              <a:tabLst>
                <a:tab algn="l" pos="0"/>
              </a:tabLst>
            </a:pPr>
            <a:r>
              <a:rPr b="0" lang="pl-PL" sz="2200" spc="-1" strike="noStrike">
                <a:solidFill>
                  <a:srgbClr val="000000"/>
                </a:solidFill>
                <a:latin typeface="Arial"/>
              </a:rPr>
              <a:t>Canada; Metro provinces vs Rural. Timeline and Age Groups analysis. </a:t>
            </a:r>
            <a:br>
              <a:rPr sz="2200"/>
            </a:br>
            <a:r>
              <a:rPr b="0" lang="pl-PL" sz="2200" spc="-1" strike="noStrike">
                <a:solidFill>
                  <a:srgbClr val="000000"/>
                </a:solidFill>
                <a:latin typeface="Arial"/>
              </a:rPr>
              <a:t>Age 0-44. 2020-2021.The Rural Provinces; less 15% excess Mortality </a:t>
            </a:r>
            <a:r>
              <a:rPr b="0" lang="pl-PL" sz="4400" spc="-1" strike="noStrike">
                <a:solidFill>
                  <a:srgbClr val="000000"/>
                </a:solidFill>
                <a:latin typeface="Arial"/>
              </a:rPr>
              <a:t> </a:t>
            </a:r>
            <a:endParaRPr b="0" lang="pl-PL" sz="4400" spc="-1" strike="noStrike">
              <a:solidFill>
                <a:srgbClr val="000000"/>
              </a:solidFill>
              <a:latin typeface="Arial"/>
            </a:endParaRPr>
          </a:p>
        </p:txBody>
      </p:sp>
      <p:pic>
        <p:nvPicPr>
          <p:cNvPr id="158" name="" descr=""/>
          <p:cNvPicPr/>
          <p:nvPr/>
        </p:nvPicPr>
        <p:blipFill>
          <a:blip r:embed="rId1"/>
          <a:stretch/>
        </p:blipFill>
        <p:spPr>
          <a:xfrm>
            <a:off x="930600" y="1080000"/>
            <a:ext cx="7918920" cy="4319640"/>
          </a:xfrm>
          <a:prstGeom prst="rect">
            <a:avLst/>
          </a:prstGeom>
          <a:ln w="0">
            <a:noFill/>
          </a:ln>
        </p:spPr>
      </p:pic>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type="title"/>
          </p:nvPr>
        </p:nvSpPr>
        <p:spPr>
          <a:xfrm>
            <a:off x="504000" y="226080"/>
            <a:ext cx="9215640" cy="493560"/>
          </a:xfrm>
          <a:prstGeom prst="rect">
            <a:avLst/>
          </a:prstGeom>
          <a:noFill/>
          <a:ln w="0">
            <a:noFill/>
          </a:ln>
        </p:spPr>
        <p:txBody>
          <a:bodyPr lIns="0" rIns="0" tIns="0" bIns="0" anchor="ctr">
            <a:noAutofit/>
          </a:bodyPr>
          <a:p>
            <a:pPr indent="0" algn="ctr">
              <a:lnSpc>
                <a:spcPct val="100000"/>
              </a:lnSpc>
              <a:buNone/>
              <a:tabLst>
                <a:tab algn="l" pos="0"/>
              </a:tabLst>
            </a:pPr>
            <a:r>
              <a:rPr b="0" lang="pl-PL" sz="2200" spc="-1" strike="noStrike">
                <a:solidFill>
                  <a:srgbClr val="000000"/>
                </a:solidFill>
                <a:latin typeface="Arial"/>
              </a:rPr>
              <a:t>Canada; Metro provinces vs Rural. 2020-2021 and Age Group 45-64.</a:t>
            </a:r>
            <a:endParaRPr b="0" lang="pl-PL" sz="2200" spc="-1" strike="noStrike">
              <a:solidFill>
                <a:srgbClr val="000000"/>
              </a:solidFill>
              <a:latin typeface="Arial"/>
            </a:endParaRPr>
          </a:p>
        </p:txBody>
      </p:sp>
      <p:pic>
        <p:nvPicPr>
          <p:cNvPr id="160" name="" descr=""/>
          <p:cNvPicPr/>
          <p:nvPr/>
        </p:nvPicPr>
        <p:blipFill>
          <a:blip r:embed="rId1"/>
          <a:stretch/>
        </p:blipFill>
        <p:spPr>
          <a:xfrm>
            <a:off x="900360" y="745200"/>
            <a:ext cx="8279280" cy="4654440"/>
          </a:xfrm>
          <a:prstGeom prst="rect">
            <a:avLst/>
          </a:prstGeom>
          <a:ln w="0">
            <a:noFill/>
          </a:ln>
        </p:spPr>
      </p:pic>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PlaceHolder 1"/>
          <p:cNvSpPr>
            <a:spLocks noGrp="1"/>
          </p:cNvSpPr>
          <p:nvPr>
            <p:ph type="title"/>
          </p:nvPr>
        </p:nvSpPr>
        <p:spPr>
          <a:xfrm>
            <a:off x="504000" y="142200"/>
            <a:ext cx="9215640" cy="937440"/>
          </a:xfrm>
          <a:prstGeom prst="rect">
            <a:avLst/>
          </a:prstGeom>
          <a:noFill/>
          <a:ln w="0">
            <a:noFill/>
          </a:ln>
        </p:spPr>
        <p:txBody>
          <a:bodyPr lIns="0" rIns="0" tIns="0" bIns="0" anchor="ctr">
            <a:noAutofit/>
          </a:bodyPr>
          <a:p>
            <a:pPr indent="0" algn="ctr">
              <a:lnSpc>
                <a:spcPct val="100000"/>
              </a:lnSpc>
              <a:buNone/>
              <a:tabLst>
                <a:tab algn="l" pos="0"/>
              </a:tabLst>
            </a:pPr>
            <a:r>
              <a:rPr b="0" lang="pl-PL" sz="2200" spc="-1" strike="noStrike">
                <a:solidFill>
                  <a:srgbClr val="000000"/>
                </a:solidFill>
                <a:latin typeface="Arial"/>
              </a:rPr>
              <a:t>Canada; Metro provinces vs Rural. Timeline and Age Groups analysis. </a:t>
            </a:r>
            <a:br>
              <a:rPr sz="2200"/>
            </a:br>
            <a:r>
              <a:rPr b="1" lang="pl-PL" sz="2200" spc="-1" strike="noStrike" u="sng">
                <a:solidFill>
                  <a:srgbClr val="000000"/>
                </a:solidFill>
                <a:uFillTx/>
                <a:latin typeface="Arial"/>
              </a:rPr>
              <a:t>Age 85 plus.</a:t>
            </a:r>
            <a:r>
              <a:rPr b="0" lang="pl-PL" sz="2200" spc="-1" strike="noStrike">
                <a:solidFill>
                  <a:srgbClr val="000000"/>
                </a:solidFill>
                <a:latin typeface="Arial"/>
              </a:rPr>
              <a:t> 2020-2021.The Rural Provinces; less 10% excess Mortality. </a:t>
            </a:r>
            <a:br>
              <a:rPr sz="2200"/>
            </a:br>
            <a:r>
              <a:rPr b="1" lang="pl-PL" sz="2200" spc="-1" strike="noStrike" u="sng">
                <a:solidFill>
                  <a:srgbClr val="000000"/>
                </a:solidFill>
                <a:uFillTx/>
                <a:latin typeface="Arial"/>
              </a:rPr>
              <a:t>Zero Excess Mortality in 85 Plus in 2020. No Virus?  </a:t>
            </a:r>
            <a:r>
              <a:rPr b="0" lang="pl-PL" sz="2200" spc="-1" strike="noStrike">
                <a:solidFill>
                  <a:srgbClr val="000000"/>
                </a:solidFill>
                <a:latin typeface="Arial"/>
              </a:rPr>
              <a:t> </a:t>
            </a:r>
            <a:endParaRPr b="0" lang="pl-PL" sz="2200" spc="-1" strike="noStrike">
              <a:solidFill>
                <a:srgbClr val="000000"/>
              </a:solidFill>
              <a:latin typeface="Arial"/>
            </a:endParaRPr>
          </a:p>
        </p:txBody>
      </p:sp>
      <p:pic>
        <p:nvPicPr>
          <p:cNvPr id="162" name="" descr=""/>
          <p:cNvPicPr/>
          <p:nvPr/>
        </p:nvPicPr>
        <p:blipFill>
          <a:blip r:embed="rId1"/>
          <a:stretch/>
        </p:blipFill>
        <p:spPr>
          <a:xfrm>
            <a:off x="1260000" y="1080000"/>
            <a:ext cx="7813440" cy="4330080"/>
          </a:xfrm>
          <a:prstGeom prst="rect">
            <a:avLst/>
          </a:prstGeom>
          <a:ln w="0">
            <a:noFill/>
          </a:ln>
        </p:spPr>
      </p:pic>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PlaceHolder 1"/>
          <p:cNvSpPr>
            <a:spLocks noGrp="1"/>
          </p:cNvSpPr>
          <p:nvPr>
            <p:ph type="title"/>
          </p:nvPr>
        </p:nvSpPr>
        <p:spPr>
          <a:xfrm>
            <a:off x="324000" y="128160"/>
            <a:ext cx="9215640" cy="951480"/>
          </a:xfrm>
          <a:prstGeom prst="rect">
            <a:avLst/>
          </a:prstGeom>
          <a:noFill/>
          <a:ln w="0">
            <a:noFill/>
          </a:ln>
        </p:spPr>
        <p:txBody>
          <a:bodyPr lIns="0" rIns="0" tIns="0" bIns="0" anchor="ctr">
            <a:noAutofit/>
          </a:bodyPr>
          <a:p>
            <a:pPr indent="0" algn="ctr">
              <a:lnSpc>
                <a:spcPct val="100000"/>
              </a:lnSpc>
              <a:buNone/>
              <a:tabLst>
                <a:tab algn="l" pos="0"/>
              </a:tabLst>
            </a:pPr>
            <a:r>
              <a:rPr b="1" lang="pl-PL" sz="1600" spc="-1" strike="noStrike" u="sng">
                <a:solidFill>
                  <a:srgbClr val="000000"/>
                </a:solidFill>
                <a:uFillTx/>
                <a:latin typeface="Arial"/>
              </a:rPr>
              <a:t>Canada; Metro provinces vs Rural.</a:t>
            </a:r>
            <a:r>
              <a:rPr b="0" lang="pl-PL" sz="1600" spc="-1" strike="noStrike">
                <a:solidFill>
                  <a:srgbClr val="000000"/>
                </a:solidFill>
                <a:latin typeface="Arial"/>
              </a:rPr>
              <a:t> Timeline and Age Groups analysis. With estimates for last 6 weeks of Ontaria, due to missing real data from Ontario for last part of 2022 (!!).. </a:t>
            </a:r>
            <a:br>
              <a:rPr sz="1600"/>
            </a:br>
            <a:r>
              <a:rPr b="1" lang="pl-PL" sz="1600" spc="-1" strike="noStrike" u="sng">
                <a:solidFill>
                  <a:srgbClr val="c9211e"/>
                </a:solidFill>
                <a:uFillTx/>
                <a:latin typeface="Arial"/>
              </a:rPr>
              <a:t>Less then 50% Excess Mortality in Rural Provinces then Metro Provinces of 3 years.</a:t>
            </a:r>
            <a:r>
              <a:rPr b="0" lang="pl-PL" sz="1600" spc="-1" strike="noStrike">
                <a:solidFill>
                  <a:srgbClr val="000000"/>
                </a:solidFill>
                <a:latin typeface="Arial"/>
              </a:rPr>
              <a:t>  </a:t>
            </a:r>
            <a:endParaRPr b="0" lang="pl-PL" sz="1600" spc="-1" strike="noStrike">
              <a:solidFill>
                <a:srgbClr val="000000"/>
              </a:solidFill>
              <a:latin typeface="Arial"/>
            </a:endParaRPr>
          </a:p>
        </p:txBody>
      </p:sp>
      <p:pic>
        <p:nvPicPr>
          <p:cNvPr id="164" name="" descr=""/>
          <p:cNvPicPr/>
          <p:nvPr/>
        </p:nvPicPr>
        <p:blipFill>
          <a:blip r:embed="rId1"/>
          <a:stretch/>
        </p:blipFill>
        <p:spPr>
          <a:xfrm>
            <a:off x="158040" y="1080000"/>
            <a:ext cx="8121600" cy="4499280"/>
          </a:xfrm>
          <a:prstGeom prst="rect">
            <a:avLst/>
          </a:prstGeom>
          <a:ln w="0">
            <a:noFill/>
          </a:ln>
        </p:spPr>
      </p:pic>
      <p:pic>
        <p:nvPicPr>
          <p:cNvPr id="165" name="" descr=""/>
          <p:cNvPicPr/>
          <p:nvPr/>
        </p:nvPicPr>
        <p:blipFill>
          <a:blip r:embed="rId2"/>
          <a:stretch/>
        </p:blipFill>
        <p:spPr>
          <a:xfrm>
            <a:off x="5727960" y="1800000"/>
            <a:ext cx="4351680" cy="1051560"/>
          </a:xfrm>
          <a:prstGeom prst="rect">
            <a:avLst/>
          </a:prstGeom>
          <a:ln w="0">
            <a:noFill/>
          </a:ln>
        </p:spPr>
      </p:pic>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PlaceHolder 1"/>
          <p:cNvSpPr>
            <a:spLocks noGrp="1"/>
          </p:cNvSpPr>
          <p:nvPr>
            <p:ph type="title"/>
          </p:nvPr>
        </p:nvSpPr>
        <p:spPr>
          <a:xfrm>
            <a:off x="504000" y="102240"/>
            <a:ext cx="9071280" cy="1193400"/>
          </a:xfrm>
          <a:prstGeom prst="rect">
            <a:avLst/>
          </a:prstGeom>
          <a:noFill/>
          <a:ln w="0">
            <a:noFill/>
          </a:ln>
        </p:spPr>
        <p:txBody>
          <a:bodyPr lIns="0" rIns="0" tIns="0" bIns="0" anchor="ctr">
            <a:noAutofit/>
          </a:bodyPr>
          <a:p>
            <a:pPr indent="0" algn="ctr">
              <a:lnSpc>
                <a:spcPct val="100000"/>
              </a:lnSpc>
              <a:buNone/>
              <a:tabLst>
                <a:tab algn="l" pos="0"/>
              </a:tabLst>
            </a:pPr>
            <a:r>
              <a:rPr b="0" lang="pl-PL" sz="2200" spc="-1" strike="noStrike">
                <a:solidFill>
                  <a:srgbClr val="000000"/>
                </a:solidFill>
                <a:latin typeface="Arial"/>
              </a:rPr>
              <a:t>Canada 12 week timeline analyses. Age Group 0.44. Metro vs Rural. </a:t>
            </a:r>
            <a:br>
              <a:rPr sz="2200"/>
            </a:br>
            <a:r>
              <a:rPr b="0" lang="pl-PL" sz="2200" spc="-1" strike="noStrike">
                <a:solidFill>
                  <a:srgbClr val="000000"/>
                </a:solidFill>
                <a:latin typeface="Arial"/>
              </a:rPr>
              <a:t>End Result; Approx. Zero Excess Mortality in Rural vs 17% in Metro.</a:t>
            </a:r>
            <a:br>
              <a:rPr sz="2200"/>
            </a:br>
            <a:r>
              <a:rPr b="0" lang="pl-PL" sz="2200" spc="-1" strike="noStrike" u="sng">
                <a:solidFill>
                  <a:srgbClr val="000000"/>
                </a:solidFill>
                <a:uFillTx/>
                <a:latin typeface="Arial"/>
              </a:rPr>
              <a:t>From 1st Quarter of 2020 till 4th Quarter of 2022. + Accumulated all of it.</a:t>
            </a:r>
            <a:br>
              <a:rPr sz="2200"/>
            </a:br>
            <a:r>
              <a:rPr b="0" lang="pl-PL" sz="1800" spc="-1" strike="noStrike" u="sng">
                <a:solidFill>
                  <a:srgbClr val="000000"/>
                </a:solidFill>
                <a:uFillTx/>
                <a:latin typeface="Arial"/>
              </a:rPr>
              <a:t>The Rural top 1; C19 shot 1-2, Blue top 2; C19 Shot 3. Approx. the same in „Metro”</a:t>
            </a:r>
            <a:endParaRPr b="0" lang="pl-PL" sz="1800" spc="-1" strike="noStrike">
              <a:solidFill>
                <a:srgbClr val="000000"/>
              </a:solidFill>
              <a:latin typeface="Arial"/>
            </a:endParaRPr>
          </a:p>
        </p:txBody>
      </p:sp>
      <p:pic>
        <p:nvPicPr>
          <p:cNvPr id="167" name="" descr=""/>
          <p:cNvPicPr/>
          <p:nvPr/>
        </p:nvPicPr>
        <p:blipFill>
          <a:blip r:embed="rId1"/>
          <a:stretch/>
        </p:blipFill>
        <p:spPr>
          <a:xfrm>
            <a:off x="1260000" y="1545480"/>
            <a:ext cx="7199640" cy="3953160"/>
          </a:xfrm>
          <a:prstGeom prst="rect">
            <a:avLst/>
          </a:prstGeom>
          <a:ln w="0">
            <a:noFill/>
          </a:ln>
        </p:spPr>
      </p:pic>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PlaceHolder 1"/>
          <p:cNvSpPr>
            <a:spLocks noGrp="1"/>
          </p:cNvSpPr>
          <p:nvPr>
            <p:ph type="title"/>
          </p:nvPr>
        </p:nvSpPr>
        <p:spPr>
          <a:xfrm>
            <a:off x="504000" y="45720"/>
            <a:ext cx="9071280" cy="1307160"/>
          </a:xfrm>
          <a:prstGeom prst="rect">
            <a:avLst/>
          </a:prstGeom>
          <a:noFill/>
          <a:ln w="0">
            <a:noFill/>
          </a:ln>
        </p:spPr>
        <p:txBody>
          <a:bodyPr lIns="0" rIns="0" tIns="0" bIns="0" anchor="ctr">
            <a:noAutofit/>
          </a:bodyPr>
          <a:p>
            <a:pPr indent="0" algn="ctr">
              <a:lnSpc>
                <a:spcPct val="100000"/>
              </a:lnSpc>
              <a:buNone/>
              <a:tabLst>
                <a:tab algn="l" pos="0"/>
              </a:tabLst>
            </a:pPr>
            <a:r>
              <a:rPr b="0" lang="pl-PL" sz="2000" spc="-1" strike="noStrike" u="sng">
                <a:solidFill>
                  <a:srgbClr val="000000"/>
                </a:solidFill>
                <a:uFillTx/>
                <a:latin typeface="Arial"/>
              </a:rPr>
              <a:t>Canada 12 week timeline analyses</a:t>
            </a:r>
            <a:r>
              <a:rPr b="0" lang="pl-PL" sz="2000" spc="-1" strike="noStrike">
                <a:solidFill>
                  <a:srgbClr val="000000"/>
                </a:solidFill>
                <a:latin typeface="Arial"/>
              </a:rPr>
              <a:t>. </a:t>
            </a:r>
            <a:r>
              <a:rPr b="0" lang="pl-PL" sz="2000" spc="-1" strike="noStrike" u="sng">
                <a:solidFill>
                  <a:srgbClr val="000000"/>
                </a:solidFill>
                <a:uFillTx/>
                <a:latin typeface="Arial"/>
              </a:rPr>
              <a:t>2020-22</a:t>
            </a:r>
            <a:r>
              <a:rPr b="0" lang="pl-PL" sz="2000" spc="-1" strike="noStrike">
                <a:solidFill>
                  <a:srgbClr val="000000"/>
                </a:solidFill>
                <a:latin typeface="Arial"/>
              </a:rPr>
              <a:t>. Age Group 45-64. Metro vs Rural. </a:t>
            </a:r>
            <a:br>
              <a:rPr sz="2000"/>
            </a:br>
            <a:r>
              <a:rPr b="0" lang="pl-PL" sz="1800" spc="-1" strike="noStrike">
                <a:solidFill>
                  <a:srgbClr val="000000"/>
                </a:solidFill>
                <a:latin typeface="Arial"/>
              </a:rPr>
              <a:t>End Result; Approx. 4% Excess Mortality in both Rural and Metro. However, Metro got „all of it in 2020-21”, Rural much of it late. sThis can be related to the later timeline of the rollout of 4G plus and 5G Rural. Spcial comments; Rural top 1; „link to C19 Shot 1-2”, Top 2; Link to C19 shot 3, Last top of Rural; Link to C19 shot nr 4.</a:t>
            </a:r>
            <a:endParaRPr b="0" lang="pl-PL" sz="1800" spc="-1" strike="noStrike">
              <a:solidFill>
                <a:srgbClr val="000000"/>
              </a:solidFill>
              <a:latin typeface="Arial"/>
            </a:endParaRPr>
          </a:p>
        </p:txBody>
      </p:sp>
      <p:pic>
        <p:nvPicPr>
          <p:cNvPr id="169" name="" descr=""/>
          <p:cNvPicPr/>
          <p:nvPr/>
        </p:nvPicPr>
        <p:blipFill>
          <a:blip r:embed="rId1"/>
          <a:stretch/>
        </p:blipFill>
        <p:spPr>
          <a:xfrm>
            <a:off x="1080360" y="1359720"/>
            <a:ext cx="7379640" cy="4097520"/>
          </a:xfrm>
          <a:prstGeom prst="rect">
            <a:avLst/>
          </a:prstGeom>
          <a:ln w="0">
            <a:noFill/>
          </a:ln>
        </p:spPr>
      </p:pic>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PlaceHolder 1"/>
          <p:cNvSpPr>
            <a:spLocks noGrp="1"/>
          </p:cNvSpPr>
          <p:nvPr>
            <p:ph type="title"/>
          </p:nvPr>
        </p:nvSpPr>
        <p:spPr>
          <a:xfrm>
            <a:off x="468360" y="180000"/>
            <a:ext cx="9071280" cy="539640"/>
          </a:xfrm>
          <a:prstGeom prst="rect">
            <a:avLst/>
          </a:prstGeom>
          <a:noFill/>
          <a:ln w="0">
            <a:noFill/>
          </a:ln>
        </p:spPr>
        <p:txBody>
          <a:bodyPr lIns="0" rIns="0" tIns="0" bIns="0" anchor="ctr">
            <a:noAutofit/>
          </a:bodyPr>
          <a:p>
            <a:pPr indent="0" algn="ctr">
              <a:lnSpc>
                <a:spcPct val="100000"/>
              </a:lnSpc>
              <a:buNone/>
              <a:tabLst>
                <a:tab algn="l" pos="0"/>
              </a:tabLst>
            </a:pPr>
            <a:r>
              <a:rPr b="0" lang="pl-PL" sz="2200" spc="-1" strike="noStrike">
                <a:solidFill>
                  <a:srgbClr val="000000"/>
                </a:solidFill>
                <a:latin typeface="Arial"/>
              </a:rPr>
              <a:t>Canada Special Analysis. </a:t>
            </a:r>
            <a:r>
              <a:rPr b="1" lang="pl-PL" sz="2200" spc="-1" strike="noStrike" u="sng">
                <a:solidFill>
                  <a:srgbClr val="000000"/>
                </a:solidFill>
                <a:uFillTx/>
                <a:latin typeface="Arial"/>
                <a:ea typeface="Microsoft YaHei"/>
              </a:rPr>
              <a:t>Part 5; ROTTEN EGGS IN THE BASELINE</a:t>
            </a:r>
            <a:endParaRPr b="0" lang="pl-PL" sz="2200" spc="-1" strike="noStrike">
              <a:solidFill>
                <a:srgbClr val="000000"/>
              </a:solidFill>
              <a:latin typeface="Arial"/>
            </a:endParaRPr>
          </a:p>
        </p:txBody>
      </p:sp>
      <p:sp>
        <p:nvSpPr>
          <p:cNvPr id="171" name=""/>
          <p:cNvSpPr/>
          <p:nvPr/>
        </p:nvSpPr>
        <p:spPr>
          <a:xfrm rot="21592800">
            <a:off x="183960" y="729720"/>
            <a:ext cx="9531000" cy="4329360"/>
          </a:xfrm>
          <a:prstGeom prst="rect">
            <a:avLst/>
          </a:prstGeom>
          <a:noFill/>
          <a:ln w="0">
            <a:noFill/>
          </a:ln>
        </p:spPr>
        <p:style>
          <a:lnRef idx="0"/>
          <a:fillRef idx="0"/>
          <a:effectRef idx="0"/>
          <a:fontRef idx="minor"/>
        </p:style>
        <p:txBody>
          <a:bodyPr lIns="90000" rIns="90000" tIns="45000" bIns="45000" anchor="t">
            <a:noAutofit/>
          </a:bodyPr>
          <a:p>
            <a:pPr>
              <a:lnSpc>
                <a:spcPct val="150000"/>
              </a:lnSpc>
            </a:pPr>
            <a:r>
              <a:rPr b="1" lang="pl-PL" sz="1400" spc="-1" strike="noStrike">
                <a:solidFill>
                  <a:srgbClr val="222222"/>
                </a:solidFill>
                <a:latin typeface="Arial;Helvetica"/>
                <a:ea typeface="Microsoft YaHei"/>
              </a:rPr>
              <a:t>During the work to establish the baseline for historical average monthly and annual mortality for Canada for the years 2015-2019, I came across some rotten eggs.</a:t>
            </a:r>
            <a:endParaRPr b="0" lang="pl-PL" sz="1400" spc="-1" strike="noStrike">
              <a:solidFill>
                <a:srgbClr val="000000"/>
              </a:solidFill>
              <a:latin typeface="Arial"/>
            </a:endParaRPr>
          </a:p>
          <a:p>
            <a:pPr>
              <a:lnSpc>
                <a:spcPct val="150000"/>
              </a:lnSpc>
            </a:pPr>
            <a:endParaRPr b="0" lang="pl-PL" sz="1400" spc="-1" strike="noStrike">
              <a:solidFill>
                <a:srgbClr val="000000"/>
              </a:solidFill>
              <a:latin typeface="Arial"/>
            </a:endParaRPr>
          </a:p>
          <a:p>
            <a:pPr>
              <a:lnSpc>
                <a:spcPct val="150000"/>
              </a:lnSpc>
            </a:pPr>
            <a:r>
              <a:rPr b="1" lang="pl-PL" sz="1400" spc="-1" strike="noStrike">
                <a:solidFill>
                  <a:srgbClr val="222222"/>
                </a:solidFill>
                <a:latin typeface="Arial;Helvetica"/>
                <a:ea typeface="Microsoft YaHei"/>
              </a:rPr>
              <a:t>I could see a huge spike in excess deaths in 2018, which were totally out of the historical standard deviation.</a:t>
            </a:r>
            <a:endParaRPr b="0" lang="pl-PL" sz="1400" spc="-1" strike="noStrike">
              <a:solidFill>
                <a:srgbClr val="000000"/>
              </a:solidFill>
              <a:latin typeface="Arial"/>
            </a:endParaRPr>
          </a:p>
          <a:p>
            <a:pPr>
              <a:lnSpc>
                <a:spcPct val="150000"/>
              </a:lnSpc>
            </a:pPr>
            <a:endParaRPr b="0" lang="pl-PL" sz="1400" spc="-1" strike="noStrike">
              <a:solidFill>
                <a:srgbClr val="000000"/>
              </a:solidFill>
              <a:latin typeface="Arial"/>
            </a:endParaRPr>
          </a:p>
          <a:p>
            <a:pPr>
              <a:lnSpc>
                <a:spcPct val="150000"/>
              </a:lnSpc>
            </a:pPr>
            <a:r>
              <a:rPr b="1" lang="pl-PL" sz="1400" spc="-1" strike="noStrike">
                <a:solidFill>
                  <a:srgbClr val="222222"/>
                </a:solidFill>
                <a:latin typeface="Arial;Helvetica"/>
                <a:ea typeface="Microsoft YaHei"/>
              </a:rPr>
              <a:t>I noticed it, but it did not distract from my 100% focus on the task of establishing the baseline, in order to compare the baseline with the months of 2020, as totals and for each of the Canadian statistical provinces.</a:t>
            </a:r>
            <a:endParaRPr b="0" lang="pl-PL" sz="1400" spc="-1" strike="noStrike">
              <a:solidFill>
                <a:srgbClr val="000000"/>
              </a:solidFill>
              <a:latin typeface="Arial"/>
            </a:endParaRPr>
          </a:p>
          <a:p>
            <a:pPr>
              <a:lnSpc>
                <a:spcPct val="150000"/>
              </a:lnSpc>
            </a:pPr>
            <a:endParaRPr b="0" lang="pl-PL" sz="1400" spc="-1" strike="noStrike">
              <a:solidFill>
                <a:srgbClr val="000000"/>
              </a:solidFill>
              <a:latin typeface="Arial"/>
            </a:endParaRPr>
          </a:p>
          <a:p>
            <a:pPr>
              <a:lnSpc>
                <a:spcPct val="150000"/>
              </a:lnSpc>
            </a:pPr>
            <a:r>
              <a:rPr b="1" lang="pl-PL" sz="1400" spc="-1" strike="noStrike">
                <a:solidFill>
                  <a:srgbClr val="222222"/>
                </a:solidFill>
                <a:latin typeface="Arial;Helvetica"/>
                <a:ea typeface="Microsoft YaHei"/>
              </a:rPr>
              <a:t>But after finishing that main task, I revisited the 2018 data set, and made a 2 year analysis to find when it started and ended. By presenting the data in a two-year, 2 x 12 month timeline.</a:t>
            </a:r>
            <a:endParaRPr b="0" lang="pl-PL" sz="1400" spc="-1" strike="noStrike">
              <a:solidFill>
                <a:srgbClr val="000000"/>
              </a:solidFill>
              <a:latin typeface="Arial"/>
            </a:endParaRPr>
          </a:p>
          <a:p>
            <a:pPr>
              <a:lnSpc>
                <a:spcPct val="150000"/>
              </a:lnSpc>
            </a:pPr>
            <a:endParaRPr b="0" lang="pl-PL" sz="1400" spc="-1" strike="noStrike">
              <a:solidFill>
                <a:srgbClr val="000000"/>
              </a:solidFill>
              <a:latin typeface="Arial"/>
            </a:endParaRPr>
          </a:p>
          <a:p>
            <a:pPr>
              <a:lnSpc>
                <a:spcPct val="150000"/>
              </a:lnSpc>
            </a:pPr>
            <a:r>
              <a:rPr b="1" lang="pl-PL" sz="1400" spc="-1" strike="noStrike">
                <a:solidFill>
                  <a:srgbClr val="222222"/>
                </a:solidFill>
                <a:latin typeface="Arial;Helvetica"/>
                <a:ea typeface="Microsoft YaHei"/>
              </a:rPr>
              <a:t>And aggregate this into 4x3 months per year for a timeline of 8 data points. See the result.</a:t>
            </a:r>
            <a:endParaRPr b="0" lang="pl-PL"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PlaceHolder 1"/>
          <p:cNvSpPr>
            <a:spLocks noGrp="1"/>
          </p:cNvSpPr>
          <p:nvPr>
            <p:ph type="title"/>
          </p:nvPr>
        </p:nvSpPr>
        <p:spPr>
          <a:xfrm>
            <a:off x="504000" y="226080"/>
            <a:ext cx="9035640" cy="493560"/>
          </a:xfrm>
          <a:prstGeom prst="rect">
            <a:avLst/>
          </a:prstGeom>
          <a:noFill/>
          <a:ln w="0">
            <a:noFill/>
          </a:ln>
        </p:spPr>
        <p:txBody>
          <a:bodyPr lIns="0" rIns="0" tIns="0" bIns="0" anchor="ctr">
            <a:noAutofit/>
          </a:bodyPr>
          <a:p>
            <a:pPr indent="0" algn="ctr">
              <a:lnSpc>
                <a:spcPct val="100000"/>
              </a:lnSpc>
              <a:buNone/>
              <a:tabLst>
                <a:tab algn="l" pos="0"/>
              </a:tabLst>
            </a:pPr>
            <a:r>
              <a:rPr b="1" lang="pl-PL" sz="2200" spc="-1" strike="noStrike" u="sng">
                <a:solidFill>
                  <a:srgbClr val="000000"/>
                </a:solidFill>
                <a:uFillTx/>
                <a:latin typeface="Arial"/>
                <a:ea typeface="Microsoft YaHei"/>
              </a:rPr>
              <a:t>Part 5; ROTTEN EGGS IN THE BASELINE</a:t>
            </a:r>
            <a:endParaRPr b="0" lang="pl-PL" sz="2200" spc="-1" strike="noStrike">
              <a:solidFill>
                <a:srgbClr val="000000"/>
              </a:solidFill>
              <a:latin typeface="Arial"/>
            </a:endParaRPr>
          </a:p>
        </p:txBody>
      </p:sp>
      <p:pic>
        <p:nvPicPr>
          <p:cNvPr id="173" name="" descr=""/>
          <p:cNvPicPr/>
          <p:nvPr/>
        </p:nvPicPr>
        <p:blipFill>
          <a:blip r:embed="rId1"/>
          <a:stretch/>
        </p:blipFill>
        <p:spPr>
          <a:xfrm>
            <a:off x="1544040" y="840960"/>
            <a:ext cx="7095600" cy="4602600"/>
          </a:xfrm>
          <a:prstGeom prst="rect">
            <a:avLst/>
          </a:prstGeom>
          <a:ln w="0">
            <a:noFill/>
          </a:ln>
        </p:spPr>
      </p:pic>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PlaceHolder 1"/>
          <p:cNvSpPr>
            <a:spLocks noGrp="1"/>
          </p:cNvSpPr>
          <p:nvPr>
            <p:ph type="title"/>
          </p:nvPr>
        </p:nvSpPr>
        <p:spPr>
          <a:xfrm>
            <a:off x="504000" y="240480"/>
            <a:ext cx="9035640" cy="599040"/>
          </a:xfrm>
          <a:prstGeom prst="rect">
            <a:avLst/>
          </a:prstGeom>
          <a:noFill/>
          <a:ln w="0">
            <a:noFill/>
          </a:ln>
        </p:spPr>
        <p:txBody>
          <a:bodyPr lIns="0" rIns="0" tIns="0" bIns="0" anchor="ctr">
            <a:noAutofit/>
          </a:bodyPr>
          <a:p>
            <a:pPr indent="0" algn="ctr">
              <a:lnSpc>
                <a:spcPct val="150000"/>
              </a:lnSpc>
              <a:buNone/>
              <a:tabLst>
                <a:tab algn="l" pos="0"/>
              </a:tabLst>
            </a:pPr>
            <a:r>
              <a:rPr b="1" lang="pl-PL" sz="1400" spc="-1" strike="noStrike">
                <a:solidFill>
                  <a:srgbClr val="000000"/>
                </a:solidFill>
                <a:latin typeface="Arial"/>
                <a:ea typeface="Microsoft YaHei"/>
              </a:rPr>
              <a:t>Then I had to do research to see if I could identify any EMF or 4G event correlated to this huge increase in excess mortality of up to 6- 10 x standard deviation. Which never happened in recent history</a:t>
            </a:r>
            <a:r>
              <a:rPr b="0" lang="pl-PL" sz="1400" spc="-1" strike="noStrike">
                <a:solidFill>
                  <a:srgbClr val="000000"/>
                </a:solidFill>
                <a:latin typeface="Arial"/>
                <a:ea typeface="Microsoft YaHei"/>
              </a:rPr>
              <a:t>.   </a:t>
            </a:r>
            <a:r>
              <a:rPr b="1" lang="pl-PL" sz="1400" spc="-1" strike="noStrike">
                <a:solidFill>
                  <a:srgbClr val="c9211e"/>
                </a:solidFill>
                <a:latin typeface="Arial"/>
                <a:ea typeface="Microsoft YaHei"/>
              </a:rPr>
              <a:t>And wow!!</a:t>
            </a:r>
            <a:endParaRPr b="0" lang="pl-PL" sz="1400" spc="-1" strike="noStrike">
              <a:solidFill>
                <a:srgbClr val="000000"/>
              </a:solidFill>
              <a:latin typeface="Arial"/>
            </a:endParaRPr>
          </a:p>
        </p:txBody>
      </p:sp>
      <p:pic>
        <p:nvPicPr>
          <p:cNvPr id="175" name="" descr=""/>
          <p:cNvPicPr/>
          <p:nvPr/>
        </p:nvPicPr>
        <p:blipFill>
          <a:blip r:embed="rId1"/>
          <a:stretch/>
        </p:blipFill>
        <p:spPr>
          <a:xfrm>
            <a:off x="1800000" y="1633680"/>
            <a:ext cx="7019640" cy="3765960"/>
          </a:xfrm>
          <a:prstGeom prst="rect">
            <a:avLst/>
          </a:prstGeom>
          <a:ln w="0">
            <a:noFill/>
          </a:ln>
        </p:spPr>
      </p:pic>
      <p:sp>
        <p:nvSpPr>
          <p:cNvPr id="176" name=""/>
          <p:cNvSpPr/>
          <p:nvPr/>
        </p:nvSpPr>
        <p:spPr>
          <a:xfrm>
            <a:off x="180000" y="1080000"/>
            <a:ext cx="9626040" cy="4899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pl-PL" sz="1400" spc="-1" strike="noStrike">
                <a:solidFill>
                  <a:srgbClr val="000000"/>
                </a:solidFill>
                <a:latin typeface="Arial"/>
                <a:ea typeface="Microsoft YaHei"/>
              </a:rPr>
              <a:t>I found a link to the fact that Telus, one of the main operators ugraded their 4G network late in 2017  with higher frequencies and more output, resulting in a 50 - 100% speed increase. Just before the spike in excess mortality.</a:t>
            </a:r>
            <a:endParaRPr b="0" lang="pl-PL"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
          <p:cNvSpPr/>
          <p:nvPr/>
        </p:nvSpPr>
        <p:spPr>
          <a:xfrm>
            <a:off x="360000" y="0"/>
            <a:ext cx="8819640" cy="89964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1" lang="pl-PL" sz="2000" spc="-1" strike="noStrike" u="sng">
                <a:solidFill>
                  <a:srgbClr val="000000"/>
                </a:solidFill>
                <a:uFillTx/>
                <a:latin typeface="Arial"/>
              </a:rPr>
              <a:t>Conclusion of findings from Canada, the USA, Switzerland, and Norway</a:t>
            </a:r>
            <a:endParaRPr b="0" lang="pl-PL" sz="2000" spc="-1" strike="noStrike">
              <a:solidFill>
                <a:srgbClr val="000000"/>
              </a:solidFill>
              <a:latin typeface="Arial"/>
            </a:endParaRPr>
          </a:p>
          <a:p>
            <a:pPr algn="ctr">
              <a:lnSpc>
                <a:spcPct val="100000"/>
              </a:lnSpc>
            </a:pPr>
            <a:r>
              <a:rPr b="1" lang="pl-PL" sz="1400" spc="-1" strike="noStrike">
                <a:solidFill>
                  <a:srgbClr val="000000"/>
                </a:solidFill>
                <a:latin typeface="Arial"/>
              </a:rPr>
              <a:t>1) The EMF/5G hypothesis is consistent with the findings in all the data sets.</a:t>
            </a:r>
            <a:endParaRPr b="0" lang="pl-PL" sz="1400" spc="-1" strike="noStrike">
              <a:solidFill>
                <a:srgbClr val="000000"/>
              </a:solidFill>
              <a:latin typeface="Arial"/>
            </a:endParaRPr>
          </a:p>
          <a:p>
            <a:pPr algn="ctr">
              <a:lnSpc>
                <a:spcPct val="100000"/>
              </a:lnSpc>
            </a:pPr>
            <a:r>
              <a:rPr b="1" lang="pl-PL" sz="1400" spc="-1" strike="noStrike">
                <a:solidFill>
                  <a:srgbClr val="000000"/>
                </a:solidFill>
                <a:latin typeface="Arial"/>
              </a:rPr>
              <a:t>2) but with a very different pattern than in the USA and Switzerland. 3) Norway is different.</a:t>
            </a:r>
            <a:endParaRPr b="0" lang="pl-PL" sz="1400" spc="-1" strike="noStrike">
              <a:solidFill>
                <a:srgbClr val="000000"/>
              </a:solidFill>
              <a:latin typeface="Arial"/>
            </a:endParaRPr>
          </a:p>
        </p:txBody>
      </p:sp>
      <p:sp>
        <p:nvSpPr>
          <p:cNvPr id="178" name=""/>
          <p:cNvSpPr/>
          <p:nvPr/>
        </p:nvSpPr>
        <p:spPr>
          <a:xfrm>
            <a:off x="180000" y="900000"/>
            <a:ext cx="9782280" cy="4615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pl-PL" sz="1100" spc="-1" strike="noStrike">
                <a:solidFill>
                  <a:srgbClr val="000000"/>
                </a:solidFill>
                <a:latin typeface="Arial"/>
              </a:rPr>
              <a:t>1. Canada's 0-44 age group in rural areas has approx. Zero excess mortality in the 2020–2022 three-year period vs. 17% in 5G metro provinces.</a:t>
            </a:r>
            <a:endParaRPr b="0" lang="pl-PL" sz="1100" spc="-1" strike="noStrike">
              <a:solidFill>
                <a:srgbClr val="000000"/>
              </a:solidFill>
              <a:latin typeface="Arial"/>
            </a:endParaRPr>
          </a:p>
          <a:p>
            <a:pPr>
              <a:lnSpc>
                <a:spcPct val="100000"/>
              </a:lnSpc>
            </a:pPr>
            <a:endParaRPr b="0" lang="pl-PL" sz="1100" spc="-1" strike="noStrike">
              <a:solidFill>
                <a:srgbClr val="000000"/>
              </a:solidFill>
              <a:latin typeface="Arial"/>
            </a:endParaRPr>
          </a:p>
          <a:p>
            <a:pPr>
              <a:lnSpc>
                <a:spcPct val="100000"/>
              </a:lnSpc>
            </a:pPr>
            <a:r>
              <a:rPr b="1" lang="pl-PL" sz="1100" spc="-1" strike="noStrike">
                <a:solidFill>
                  <a:srgbClr val="000000"/>
                </a:solidFill>
                <a:latin typeface="Arial"/>
              </a:rPr>
              <a:t>2. Canada's 85+ age group had a surge in excess mortality as the 5G was launched in March, and it was increasing in provinces as the 5G was launched during 2020, whereas the rural 85+ age group had ZERO excess mortality in 2020, not consistent with the Virus Narrative.</a:t>
            </a:r>
            <a:endParaRPr b="0" lang="pl-PL" sz="1100" spc="-1" strike="noStrike">
              <a:solidFill>
                <a:srgbClr val="000000"/>
              </a:solidFill>
              <a:latin typeface="Arial"/>
            </a:endParaRPr>
          </a:p>
          <a:p>
            <a:pPr>
              <a:lnSpc>
                <a:spcPct val="100000"/>
              </a:lnSpc>
            </a:pPr>
            <a:endParaRPr b="0" lang="pl-PL" sz="1100" spc="-1" strike="noStrike">
              <a:solidFill>
                <a:srgbClr val="000000"/>
              </a:solidFill>
              <a:latin typeface="Arial"/>
            </a:endParaRPr>
          </a:p>
          <a:p>
            <a:pPr>
              <a:lnSpc>
                <a:spcPct val="100000"/>
              </a:lnSpc>
            </a:pPr>
            <a:r>
              <a:rPr b="1" lang="pl-PL" sz="1100" spc="-1" strike="noStrike">
                <a:solidFill>
                  <a:srgbClr val="000000"/>
                </a:solidFill>
                <a:latin typeface="Arial"/>
              </a:rPr>
              <a:t>It is a perfect correlation of excess mortality in metro states as 5G was rolled out in province after province.</a:t>
            </a:r>
            <a:endParaRPr b="0" lang="pl-PL" sz="1100" spc="-1" strike="noStrike">
              <a:solidFill>
                <a:srgbClr val="000000"/>
              </a:solidFill>
              <a:latin typeface="Arial"/>
            </a:endParaRPr>
          </a:p>
          <a:p>
            <a:pPr>
              <a:lnSpc>
                <a:spcPct val="100000"/>
              </a:lnSpc>
            </a:pPr>
            <a:endParaRPr b="0" lang="pl-PL" sz="1100" spc="-1" strike="noStrike">
              <a:solidFill>
                <a:srgbClr val="000000"/>
              </a:solidFill>
              <a:latin typeface="Arial"/>
            </a:endParaRPr>
          </a:p>
          <a:p>
            <a:pPr>
              <a:lnSpc>
                <a:spcPct val="100000"/>
              </a:lnSpc>
            </a:pPr>
            <a:r>
              <a:rPr b="1" lang="pl-PL" sz="1100" spc="-1" strike="noStrike">
                <a:solidFill>
                  <a:srgbClr val="000000"/>
                </a:solidFill>
                <a:latin typeface="Arial"/>
              </a:rPr>
              <a:t>3. Canada: The end point for 2022 in 85 plus, based on some conservative estimates, is that there was about 50% excess mortality in rural vs. metro provinces, of 33% vs. 13%.</a:t>
            </a:r>
            <a:endParaRPr b="0" lang="pl-PL" sz="1100" spc="-1" strike="noStrike">
              <a:solidFill>
                <a:srgbClr val="000000"/>
              </a:solidFill>
              <a:latin typeface="Arial"/>
            </a:endParaRPr>
          </a:p>
          <a:p>
            <a:pPr>
              <a:lnSpc>
                <a:spcPct val="100000"/>
              </a:lnSpc>
            </a:pPr>
            <a:endParaRPr b="0" lang="pl-PL" sz="1100" spc="-1" strike="noStrike">
              <a:solidFill>
                <a:srgbClr val="000000"/>
              </a:solidFill>
              <a:latin typeface="Arial"/>
            </a:endParaRPr>
          </a:p>
          <a:p>
            <a:pPr>
              <a:lnSpc>
                <a:spcPct val="100000"/>
              </a:lnSpc>
            </a:pPr>
            <a:r>
              <a:rPr b="1" lang="pl-PL" sz="1100" spc="-1" strike="noStrike">
                <a:solidFill>
                  <a:srgbClr val="000000"/>
                </a:solidFill>
                <a:latin typeface="Arial"/>
              </a:rPr>
              <a:t>Discussion; </a:t>
            </a:r>
            <a:endParaRPr b="0" lang="pl-PL" sz="1100" spc="-1" strike="noStrike">
              <a:solidFill>
                <a:srgbClr val="000000"/>
              </a:solidFill>
              <a:latin typeface="Arial"/>
            </a:endParaRPr>
          </a:p>
          <a:p>
            <a:pPr>
              <a:lnSpc>
                <a:spcPct val="100000"/>
              </a:lnSpc>
            </a:pPr>
            <a:r>
              <a:rPr b="1" lang="pl-PL" sz="1100" spc="-1" strike="noStrike">
                <a:solidFill>
                  <a:srgbClr val="000000"/>
                </a:solidFill>
                <a:latin typeface="Arial"/>
              </a:rPr>
              <a:t>This is very similar to the Swiss mortality level of 35% in Metro Canada. Over a 3-year period.</a:t>
            </a:r>
            <a:endParaRPr b="0" lang="pl-PL" sz="1100" spc="-1" strike="noStrike">
              <a:solidFill>
                <a:srgbClr val="000000"/>
              </a:solidFill>
              <a:latin typeface="Arial"/>
            </a:endParaRPr>
          </a:p>
          <a:p>
            <a:pPr>
              <a:lnSpc>
                <a:spcPct val="100000"/>
              </a:lnSpc>
            </a:pPr>
            <a:r>
              <a:rPr b="1" lang="pl-PL" sz="1100" spc="-1" strike="noStrike">
                <a:solidFill>
                  <a:srgbClr val="000000"/>
                </a:solidFill>
                <a:latin typeface="Arial"/>
              </a:rPr>
              <a:t>It is much lower than the excess mortality rate in the United States for people aged 80 and up.</a:t>
            </a:r>
            <a:endParaRPr b="0" lang="pl-PL" sz="1100" spc="-1" strike="noStrike">
              <a:solidFill>
                <a:srgbClr val="000000"/>
              </a:solidFill>
              <a:latin typeface="Arial"/>
            </a:endParaRPr>
          </a:p>
          <a:p>
            <a:pPr>
              <a:lnSpc>
                <a:spcPct val="100000"/>
              </a:lnSpc>
            </a:pPr>
            <a:endParaRPr b="0" lang="pl-PL" sz="1100" spc="-1" strike="noStrike">
              <a:solidFill>
                <a:srgbClr val="000000"/>
              </a:solidFill>
              <a:latin typeface="Arial"/>
            </a:endParaRPr>
          </a:p>
          <a:p>
            <a:pPr>
              <a:lnSpc>
                <a:spcPct val="100000"/>
              </a:lnSpc>
            </a:pPr>
            <a:r>
              <a:rPr b="1" lang="pl-PL" sz="1100" spc="-1" strike="noStrike">
                <a:solidFill>
                  <a:srgbClr val="000000"/>
                </a:solidFill>
                <a:latin typeface="Arial"/>
              </a:rPr>
              <a:t>The USA had two different EMF parameters: 26–38 GHz frequencies vs. less than 4% in Canada and Switzerland.</a:t>
            </a:r>
            <a:endParaRPr b="0" lang="pl-PL" sz="1100" spc="-1" strike="noStrike">
              <a:solidFill>
                <a:srgbClr val="000000"/>
              </a:solidFill>
              <a:latin typeface="Arial"/>
            </a:endParaRPr>
          </a:p>
          <a:p>
            <a:pPr>
              <a:lnSpc>
                <a:spcPct val="100000"/>
              </a:lnSpc>
            </a:pPr>
            <a:r>
              <a:rPr b="1" lang="pl-PL" sz="1100" spc="-1" strike="noStrike">
                <a:solidFill>
                  <a:srgbClr val="000000"/>
                </a:solidFill>
                <a:latin typeface="Arial"/>
              </a:rPr>
              <a:t>whereas the USA had 10 Watt/m2 vs. 3,4 Watt/m2 in Canada and 0,1 Watt/m2 in Switzerland. The US combination of microwave frequencies of up to 38 GHz and up to 10 watts/m2 clearly correlates to the highest excess mortality of these four countries.</a:t>
            </a:r>
            <a:endParaRPr b="0" lang="pl-PL" sz="1100" spc="-1" strike="noStrike">
              <a:solidFill>
                <a:srgbClr val="000000"/>
              </a:solidFill>
              <a:latin typeface="Arial"/>
            </a:endParaRPr>
          </a:p>
          <a:p>
            <a:pPr>
              <a:lnSpc>
                <a:spcPct val="100000"/>
              </a:lnSpc>
            </a:pPr>
            <a:endParaRPr b="0" lang="pl-PL" sz="1100" spc="-1" strike="noStrike">
              <a:solidFill>
                <a:srgbClr val="000000"/>
              </a:solidFill>
              <a:latin typeface="Arial"/>
            </a:endParaRPr>
          </a:p>
          <a:p>
            <a:pPr>
              <a:lnSpc>
                <a:spcPct val="100000"/>
              </a:lnSpc>
            </a:pPr>
            <a:r>
              <a:rPr b="1" lang="pl-PL" sz="1100" spc="-1" strike="noStrike">
                <a:solidFill>
                  <a:srgbClr val="000000"/>
                </a:solidFill>
                <a:latin typeface="Arial"/>
              </a:rPr>
              <a:t>The Swiss regulations of 0,1 Watt/m2 correlate to the much lower excess mortality in all age groups less than 65 years.</a:t>
            </a:r>
            <a:endParaRPr b="0" lang="pl-PL" sz="1100" spc="-1" strike="noStrike">
              <a:solidFill>
                <a:srgbClr val="000000"/>
              </a:solidFill>
              <a:latin typeface="Arial"/>
            </a:endParaRPr>
          </a:p>
          <a:p>
            <a:pPr>
              <a:lnSpc>
                <a:spcPct val="100000"/>
              </a:lnSpc>
            </a:pPr>
            <a:r>
              <a:rPr b="1" lang="pl-PL" sz="1100" spc="-1" strike="noStrike">
                <a:solidFill>
                  <a:srgbClr val="000000"/>
                </a:solidFill>
                <a:latin typeface="Arial"/>
              </a:rPr>
              <a:t>There are science papers confirming that EMF, 5G, and 4G cause damage to the immune system, and if that is combined with the age group of 65 and up with a natural reduction of immunity linked to low D vitamin and the "Vax Effect," ref. From the Cleveland Reports, in particular from the 3rd C19 shot, the picture becomes clear. The "glass is full" and the risks are at their maximum.</a:t>
            </a:r>
            <a:endParaRPr b="0" lang="pl-PL" sz="1100" spc="-1" strike="noStrike">
              <a:solidFill>
                <a:srgbClr val="000000"/>
              </a:solidFill>
              <a:latin typeface="Arial"/>
            </a:endParaRPr>
          </a:p>
          <a:p>
            <a:pPr>
              <a:lnSpc>
                <a:spcPct val="100000"/>
              </a:lnSpc>
            </a:pPr>
            <a:endParaRPr b="0" lang="pl-PL" sz="1100" spc="-1" strike="noStrike">
              <a:solidFill>
                <a:srgbClr val="000000"/>
              </a:solidFill>
              <a:latin typeface="Arial"/>
            </a:endParaRPr>
          </a:p>
          <a:p>
            <a:pPr>
              <a:lnSpc>
                <a:spcPct val="100000"/>
              </a:lnSpc>
            </a:pPr>
            <a:r>
              <a:rPr b="1" lang="pl-PL" sz="1100" spc="-1" strike="noStrike">
                <a:solidFill>
                  <a:srgbClr val="000000"/>
                </a:solidFill>
                <a:latin typeface="Arial"/>
              </a:rPr>
              <a:t>4. In the 45-65 age group, there is about 5% higher excess mortality at the end point in metro vs. rural provinces (8% vs. 3%).</a:t>
            </a:r>
            <a:endParaRPr b="0" lang="pl-PL" sz="1100" spc="-1" strike="noStrike">
              <a:solidFill>
                <a:srgbClr val="000000"/>
              </a:solidFill>
              <a:latin typeface="Arial"/>
            </a:endParaRPr>
          </a:p>
          <a:p>
            <a:pPr>
              <a:lnSpc>
                <a:spcPct val="100000"/>
              </a:lnSpc>
            </a:pPr>
            <a:endParaRPr b="0" lang="pl-PL" sz="1100" spc="-1" strike="noStrike">
              <a:solidFill>
                <a:srgbClr val="000000"/>
              </a:solidFill>
              <a:latin typeface="Arial"/>
            </a:endParaRPr>
          </a:p>
          <a:p>
            <a:pPr>
              <a:lnSpc>
                <a:spcPct val="100000"/>
              </a:lnSpc>
            </a:pPr>
            <a:r>
              <a:rPr b="1" lang="pl-PL" sz="1100" spc="-1" strike="noStrike">
                <a:solidFill>
                  <a:srgbClr val="000000"/>
                </a:solidFill>
                <a:latin typeface="Arial"/>
              </a:rPr>
              <a:t>5. The Norwegian mortality data only started to "explode" in Bergen and Trondheim during 2022 as they launched real 5G microcell antennas, as the early launch primarily was the macro antennas of 4G plus rebranded as 5G base. The result is a higher mortality rate up to the level of Canada and Switzerland of 35% mortality in the 65–79 age group and a real increase also in younger age groups.</a:t>
            </a:r>
            <a:endParaRPr b="0" lang="pl-PL" sz="1100" spc="-1" strike="noStrike">
              <a:solidFill>
                <a:srgbClr val="000000"/>
              </a:solidFill>
              <a:latin typeface="Arial"/>
            </a:endParaRPr>
          </a:p>
          <a:p>
            <a:pPr>
              <a:lnSpc>
                <a:spcPct val="100000"/>
              </a:lnSpc>
            </a:pPr>
            <a:endParaRPr b="0" lang="pl-PL"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type="title"/>
          </p:nvPr>
        </p:nvSpPr>
        <p:spPr>
          <a:xfrm>
            <a:off x="504000" y="46080"/>
            <a:ext cx="9071280" cy="673560"/>
          </a:xfrm>
          <a:prstGeom prst="rect">
            <a:avLst/>
          </a:prstGeom>
          <a:noFill/>
          <a:ln w="0">
            <a:noFill/>
          </a:ln>
        </p:spPr>
        <p:txBody>
          <a:bodyPr lIns="0" rIns="0" tIns="0" bIns="0" anchor="ctr">
            <a:noAutofit/>
          </a:bodyPr>
          <a:p>
            <a:pPr indent="0" algn="ctr">
              <a:lnSpc>
                <a:spcPct val="100000"/>
              </a:lnSpc>
              <a:buNone/>
              <a:tabLst>
                <a:tab algn="l" pos="0"/>
              </a:tabLst>
            </a:pPr>
            <a:r>
              <a:rPr b="0" lang="pl-PL" sz="3200" spc="-1" strike="noStrike">
                <a:solidFill>
                  <a:srgbClr val="000000"/>
                </a:solidFill>
                <a:latin typeface="Arial"/>
              </a:rPr>
              <a:t>A short list of the most related litterature;</a:t>
            </a:r>
            <a:endParaRPr b="0" lang="pl-PL" sz="3200" spc="-1" strike="noStrike">
              <a:solidFill>
                <a:srgbClr val="000000"/>
              </a:solidFill>
              <a:latin typeface="Arial"/>
            </a:endParaRPr>
          </a:p>
        </p:txBody>
      </p:sp>
      <p:sp>
        <p:nvSpPr>
          <p:cNvPr id="180" name="PlaceHolder 2"/>
          <p:cNvSpPr>
            <a:spLocks noGrp="1"/>
          </p:cNvSpPr>
          <p:nvPr>
            <p:ph/>
          </p:nvPr>
        </p:nvSpPr>
        <p:spPr>
          <a:xfrm>
            <a:off x="360000" y="720000"/>
            <a:ext cx="9179640" cy="4679640"/>
          </a:xfrm>
          <a:prstGeom prst="rect">
            <a:avLst/>
          </a:prstGeom>
          <a:noFill/>
          <a:ln w="0">
            <a:noFill/>
          </a:ln>
        </p:spPr>
        <p:txBody>
          <a:bodyPr lIns="0" rIns="0" tIns="0" bIns="0" anchor="t">
            <a:normAutofit fontScale="86000"/>
          </a:bodyPr>
          <a:p>
            <a:pPr marL="371520" indent="-278640">
              <a:lnSpc>
                <a:spcPct val="100000"/>
              </a:lnSpc>
              <a:spcBef>
                <a:spcPts val="1417"/>
              </a:spcBef>
              <a:buClr>
                <a:srgbClr val="000000"/>
              </a:buClr>
              <a:buSzPct val="45000"/>
              <a:buFont typeface="Wingdings" charset="2"/>
              <a:buChar char=""/>
            </a:pPr>
            <a:r>
              <a:rPr b="0" lang="pl-PL" sz="1200" spc="-1" strike="noStrike">
                <a:solidFill>
                  <a:srgbClr val="000000"/>
                </a:solidFill>
                <a:latin typeface="Arial"/>
              </a:rPr>
              <a:t>1. Beverly Rubik et al. Sept 2021, and 1998.</a:t>
            </a:r>
            <a:endParaRPr b="0" lang="pl-PL" sz="1200" spc="-1" strike="noStrike">
              <a:solidFill>
                <a:srgbClr val="000000"/>
              </a:solidFill>
              <a:latin typeface="Arial"/>
            </a:endParaRPr>
          </a:p>
          <a:p>
            <a:pPr marL="371520" indent="0">
              <a:lnSpc>
                <a:spcPct val="100000"/>
              </a:lnSpc>
              <a:spcBef>
                <a:spcPts val="1417"/>
              </a:spcBef>
              <a:buNone/>
              <a:tabLst>
                <a:tab algn="l" pos="0"/>
              </a:tabLst>
            </a:pPr>
            <a:r>
              <a:rPr b="0" lang="pl-PL" sz="1200" spc="-1" strike="noStrike" u="sng">
                <a:solidFill>
                  <a:srgbClr val="0000ff"/>
                </a:solidFill>
                <a:uFillTx/>
                <a:latin typeface="Arial"/>
                <a:hlinkClick r:id="rId1"/>
              </a:rPr>
              <a:t>https://www.ncbi.nlm.nih.gov/pmc/articles/PMC8580522/</a:t>
            </a:r>
            <a:r>
              <a:rPr b="0" lang="pl-PL" sz="1200" spc="-1" strike="noStrike">
                <a:solidFill>
                  <a:srgbClr val="000000"/>
                </a:solidFill>
                <a:latin typeface="Arial"/>
              </a:rPr>
              <a:t> and „</a:t>
            </a:r>
            <a:r>
              <a:rPr b="1" lang="pl-PL" sz="1200" spc="-1" strike="noStrike">
                <a:solidFill>
                  <a:srgbClr val="000000"/>
                </a:solidFill>
                <a:latin typeface="Arial"/>
              </a:rPr>
              <a:t>Evidence for a connection between coronavirus disease-19 and exposure to radiofrequency radiation from wireless communications including 5G</a:t>
            </a:r>
            <a:r>
              <a:rPr b="0" lang="pl-PL" sz="1200" spc="-1" strike="noStrike">
                <a:solidFill>
                  <a:srgbClr val="000000"/>
                </a:solidFill>
                <a:latin typeface="Arial"/>
              </a:rPr>
              <a:t>”. And a presentation from late March 2023.   </a:t>
            </a:r>
            <a:endParaRPr b="0" lang="pl-PL" sz="1200" spc="-1" strike="noStrike">
              <a:solidFill>
                <a:srgbClr val="000000"/>
              </a:solidFill>
              <a:latin typeface="Arial"/>
            </a:endParaRPr>
          </a:p>
          <a:p>
            <a:pPr marL="371520" indent="-278640">
              <a:lnSpc>
                <a:spcPct val="100000"/>
              </a:lnSpc>
              <a:spcBef>
                <a:spcPts val="1417"/>
              </a:spcBef>
              <a:buClr>
                <a:srgbClr val="000000"/>
              </a:buClr>
              <a:buSzPct val="45000"/>
              <a:buFont typeface="Wingdings" charset="2"/>
              <a:buChar char=""/>
              <a:tabLst>
                <a:tab algn="l" pos="0"/>
              </a:tabLst>
            </a:pPr>
            <a:r>
              <a:rPr b="0" lang="pl-PL" sz="1200" spc="-1" strike="noStrike">
                <a:solidFill>
                  <a:srgbClr val="000000"/>
                </a:solidFill>
                <a:latin typeface="Arial"/>
              </a:rPr>
              <a:t>2. Magda Havas and Angela Tsiang. </a:t>
            </a:r>
            <a:endParaRPr b="0" lang="pl-PL" sz="1200" spc="-1" strike="noStrike">
              <a:solidFill>
                <a:srgbClr val="000000"/>
              </a:solidFill>
              <a:latin typeface="Arial"/>
            </a:endParaRPr>
          </a:p>
          <a:p>
            <a:pPr marL="371520" indent="-278640">
              <a:lnSpc>
                <a:spcPct val="100000"/>
              </a:lnSpc>
              <a:spcBef>
                <a:spcPts val="1417"/>
              </a:spcBef>
              <a:buClr>
                <a:srgbClr val="000000"/>
              </a:buClr>
              <a:buSzPct val="45000"/>
              <a:buFont typeface="Wingdings" charset="2"/>
              <a:buChar char=""/>
              <a:tabLst>
                <a:tab algn="l" pos="0"/>
              </a:tabLst>
            </a:pPr>
            <a:r>
              <a:rPr b="0" lang="pl-PL" sz="1200" spc="-1" strike="noStrike" u="sng">
                <a:solidFill>
                  <a:srgbClr val="0000ff"/>
                </a:solidFill>
                <a:uFillTx/>
                <a:latin typeface="Arial"/>
                <a:hlinkClick r:id="rId2"/>
              </a:rPr>
              <a:t>https://magdahavas.com/5g-and-mm-waves/is-there-an-association-between-covid-19-cases-deaths-and-5g-in-the-united-states/</a:t>
            </a:r>
            <a:r>
              <a:rPr b="0" lang="pl-PL" sz="1200" spc="-1" strike="noStrike">
                <a:solidFill>
                  <a:srgbClr val="000000"/>
                </a:solidFill>
                <a:latin typeface="Arial"/>
              </a:rPr>
              <a:t> </a:t>
            </a:r>
            <a:endParaRPr b="0" lang="pl-PL" sz="1200" spc="-1" strike="noStrike">
              <a:solidFill>
                <a:srgbClr val="000000"/>
              </a:solidFill>
              <a:latin typeface="Arial"/>
            </a:endParaRPr>
          </a:p>
          <a:p>
            <a:pPr marL="371520" indent="-278640">
              <a:lnSpc>
                <a:spcPct val="100000"/>
              </a:lnSpc>
              <a:spcBef>
                <a:spcPts val="1417"/>
              </a:spcBef>
              <a:buClr>
                <a:srgbClr val="000000"/>
              </a:buClr>
              <a:buSzPct val="45000"/>
              <a:buFont typeface="Wingdings" charset="2"/>
              <a:buChar char=""/>
              <a:tabLst>
                <a:tab algn="l" pos="0"/>
              </a:tabLst>
            </a:pPr>
            <a:r>
              <a:rPr b="1" lang="pl-PL" sz="1200" spc="-1" strike="noStrike">
                <a:solidFill>
                  <a:srgbClr val="000000"/>
                </a:solidFill>
                <a:latin typeface="Arial"/>
              </a:rPr>
              <a:t>Is there an association between covid-19 cases/deaths and 5G in the United States?</a:t>
            </a:r>
            <a:endParaRPr b="0" lang="pl-PL" sz="1200" spc="-1" strike="noStrike">
              <a:solidFill>
                <a:srgbClr val="000000"/>
              </a:solidFill>
              <a:latin typeface="Arial"/>
            </a:endParaRPr>
          </a:p>
          <a:p>
            <a:pPr marL="371520" indent="0">
              <a:lnSpc>
                <a:spcPct val="100000"/>
              </a:lnSpc>
              <a:spcBef>
                <a:spcPts val="1417"/>
              </a:spcBef>
              <a:buNone/>
              <a:tabLst>
                <a:tab algn="l" pos="0"/>
              </a:tabLst>
            </a:pPr>
            <a:r>
              <a:rPr b="1" lang="pl-PL" sz="1200" spc="-1" strike="noStrike">
                <a:solidFill>
                  <a:srgbClr val="000000"/>
                </a:solidFill>
                <a:latin typeface="Arial"/>
              </a:rPr>
              <a:t>COVID-19 Attributed Cases and Deaths are Statistically Higher in States and Counties with 5th Generation Millimeter Wave Wireless Telecommunications in the United States.</a:t>
            </a:r>
            <a:endParaRPr b="0" lang="pl-PL" sz="1200" spc="-1" strike="noStrike">
              <a:solidFill>
                <a:srgbClr val="000000"/>
              </a:solidFill>
              <a:latin typeface="Arial"/>
            </a:endParaRPr>
          </a:p>
          <a:p>
            <a:pPr marL="371520" indent="-278640">
              <a:lnSpc>
                <a:spcPct val="100000"/>
              </a:lnSpc>
              <a:spcBef>
                <a:spcPts val="1417"/>
              </a:spcBef>
              <a:buClr>
                <a:srgbClr val="000000"/>
              </a:buClr>
              <a:buSzPct val="45000"/>
              <a:buFont typeface="Wingdings" charset="2"/>
              <a:buChar char=""/>
              <a:tabLst>
                <a:tab algn="l" pos="0"/>
              </a:tabLst>
            </a:pPr>
            <a:r>
              <a:rPr b="1" lang="pl-PL" sz="1200" spc="-1" strike="noStrike" u="sng">
                <a:solidFill>
                  <a:srgbClr val="000000"/>
                </a:solidFill>
                <a:uFillTx/>
                <a:latin typeface="Arial"/>
              </a:rPr>
              <a:t>Tsiang &amp; Havas. Medical Research Archives vol 9 issue 4. April 2021 </a:t>
            </a:r>
            <a:endParaRPr b="0" lang="pl-PL" sz="1200" spc="-1" strike="noStrike">
              <a:solidFill>
                <a:srgbClr val="000000"/>
              </a:solidFill>
              <a:latin typeface="Arial"/>
            </a:endParaRPr>
          </a:p>
          <a:p>
            <a:pPr marL="371520" indent="-278640">
              <a:lnSpc>
                <a:spcPct val="100000"/>
              </a:lnSpc>
              <a:spcBef>
                <a:spcPts val="1417"/>
              </a:spcBef>
              <a:buClr>
                <a:srgbClr val="000000"/>
              </a:buClr>
              <a:buSzPct val="45000"/>
              <a:buFont typeface="Wingdings" charset="2"/>
              <a:buChar char=""/>
              <a:tabLst>
                <a:tab algn="l" pos="0"/>
              </a:tabLst>
            </a:pPr>
            <a:r>
              <a:rPr b="1" lang="pl-PL" sz="1200" spc="-1" strike="noStrike" u="sng">
                <a:solidFill>
                  <a:srgbClr val="000000"/>
                </a:solidFill>
                <a:uFillTx/>
                <a:latin typeface="Arial"/>
              </a:rPr>
              <a:t>3. </a:t>
            </a:r>
            <a:r>
              <a:rPr b="0" lang="pl-PL" sz="1200" spc="-1" strike="noStrike">
                <a:solidFill>
                  <a:srgbClr val="000000"/>
                </a:solidFill>
                <a:latin typeface="Arial"/>
              </a:rPr>
              <a:t>Havas in </a:t>
            </a:r>
            <a:r>
              <a:rPr b="0" lang="pl-PL" sz="1200" spc="-1" strike="noStrike" u="sng">
                <a:solidFill>
                  <a:srgbClr val="000000"/>
                </a:solidFill>
                <a:uFillTx/>
                <a:latin typeface="Arial"/>
              </a:rPr>
              <a:t>April 2023</a:t>
            </a:r>
            <a:r>
              <a:rPr b="0" lang="pl-PL" sz="1200" spc="-1" strike="noStrike">
                <a:solidFill>
                  <a:srgbClr val="000000"/>
                </a:solidFill>
                <a:latin typeface="Arial"/>
              </a:rPr>
              <a:t> to NCI of Canada. Sensored by Youtube. </a:t>
            </a:r>
            <a:br>
              <a:rPr sz="1200"/>
            </a:br>
            <a:r>
              <a:rPr b="0" lang="pl-PL" sz="1200" spc="-1" strike="noStrike">
                <a:solidFill>
                  <a:srgbClr val="000000"/>
                </a:solidFill>
                <a:latin typeface="Arial"/>
              </a:rPr>
              <a:t>https://rumble.com/v2kcqe6-5g-and-covid-symptoms-dr.-magda-havas-saskatoon-day-3-national-citizens-inq.html</a:t>
            </a:r>
            <a:endParaRPr b="0" lang="pl-PL" sz="1200" spc="-1" strike="noStrike">
              <a:solidFill>
                <a:srgbClr val="000000"/>
              </a:solidFill>
              <a:latin typeface="Arial"/>
            </a:endParaRPr>
          </a:p>
          <a:p>
            <a:pPr marL="371520" indent="-278640">
              <a:lnSpc>
                <a:spcPct val="100000"/>
              </a:lnSpc>
              <a:spcBef>
                <a:spcPts val="1417"/>
              </a:spcBef>
              <a:buClr>
                <a:srgbClr val="000000"/>
              </a:buClr>
              <a:buSzPct val="45000"/>
              <a:buFont typeface="Wingdings" charset="2"/>
              <a:buChar char=""/>
              <a:tabLst>
                <a:tab algn="l" pos="0"/>
              </a:tabLst>
            </a:pPr>
            <a:r>
              <a:rPr b="0" lang="pl-PL" sz="1200" spc="-1" strike="noStrike">
                <a:solidFill>
                  <a:srgbClr val="000000"/>
                </a:solidFill>
                <a:latin typeface="Arial"/>
              </a:rPr>
              <a:t>4. . The Cleveland study. </a:t>
            </a:r>
            <a:endParaRPr b="0" lang="pl-PL" sz="1200" spc="-1" strike="noStrike">
              <a:solidFill>
                <a:srgbClr val="000000"/>
              </a:solidFill>
              <a:latin typeface="Arial"/>
            </a:endParaRPr>
          </a:p>
          <a:p>
            <a:pPr marL="371520" indent="-278640">
              <a:lnSpc>
                <a:spcPct val="100000"/>
              </a:lnSpc>
              <a:spcBef>
                <a:spcPts val="1417"/>
              </a:spcBef>
              <a:buClr>
                <a:srgbClr val="000000"/>
              </a:buClr>
              <a:buSzPct val="45000"/>
              <a:buFont typeface="Wingdings" charset="2"/>
              <a:buChar char=""/>
              <a:tabLst>
                <a:tab algn="l" pos="0"/>
              </a:tabLst>
            </a:pPr>
            <a:r>
              <a:rPr b="0" lang="pl-PL" sz="1200" spc="-1" strike="noStrike" u="sng">
                <a:solidFill>
                  <a:srgbClr val="0000ff"/>
                </a:solidFill>
                <a:uFillTx/>
                <a:latin typeface="Arial"/>
                <a:hlinkClick r:id="rId3"/>
              </a:rPr>
              <a:t>https://www.medrxiv.org/content/10.1101/2022.12.17.22283625v1.full</a:t>
            </a:r>
            <a:r>
              <a:rPr b="0" lang="pl-PL" sz="1200" spc="-1" strike="noStrike">
                <a:solidFill>
                  <a:srgbClr val="000000"/>
                </a:solidFill>
                <a:latin typeface="Arial"/>
              </a:rPr>
              <a:t>  „ </a:t>
            </a:r>
            <a:r>
              <a:rPr b="1" lang="pl-PL" sz="1200" spc="-1" strike="noStrike">
                <a:solidFill>
                  <a:srgbClr val="000000"/>
                </a:solidFill>
                <a:latin typeface="Arial"/>
              </a:rPr>
              <a:t>Effectiveness of the Coronavirus Disease 2019 (COVID-19) Bivalent Vaccine”.</a:t>
            </a:r>
            <a:endParaRPr b="0" lang="pl-PL" sz="1200" spc="-1" strike="noStrike">
              <a:solidFill>
                <a:srgbClr val="000000"/>
              </a:solidFill>
              <a:latin typeface="Arial"/>
            </a:endParaRPr>
          </a:p>
          <a:p>
            <a:pPr marL="371520" indent="-278640">
              <a:lnSpc>
                <a:spcPct val="100000"/>
              </a:lnSpc>
              <a:spcBef>
                <a:spcPts val="1417"/>
              </a:spcBef>
              <a:buClr>
                <a:srgbClr val="000000"/>
              </a:buClr>
              <a:buSzPct val="45000"/>
              <a:buFont typeface="Wingdings" charset="2"/>
              <a:buChar char=""/>
              <a:tabLst>
                <a:tab algn="l" pos="0"/>
              </a:tabLst>
            </a:pPr>
            <a:r>
              <a:rPr b="0" lang="pl-PL" sz="1200" spc="-1" strike="noStrike">
                <a:solidFill>
                  <a:srgbClr val="000000"/>
                </a:solidFill>
                <a:latin typeface="Arial"/>
              </a:rPr>
              <a:t>5.   Vyller et al. </a:t>
            </a:r>
            <a:r>
              <a:rPr b="0" lang="pl-PL" sz="1200" spc="-1" strike="noStrike" u="sng">
                <a:solidFill>
                  <a:srgbClr val="0000ff"/>
                </a:solidFill>
                <a:uFillTx/>
                <a:latin typeface="Arial"/>
                <a:hlinkClick r:id="rId4"/>
              </a:rPr>
              <a:t>https://jamanetwork.com/journals/jamanetworkopen/fullarticle/2802893</a:t>
            </a:r>
            <a:endParaRPr b="0" lang="pl-PL" sz="1200" spc="-1" strike="noStrike">
              <a:solidFill>
                <a:srgbClr val="000000"/>
              </a:solidFill>
              <a:latin typeface="Arial"/>
            </a:endParaRPr>
          </a:p>
          <a:p>
            <a:pPr marL="371520" indent="-278640">
              <a:lnSpc>
                <a:spcPct val="100000"/>
              </a:lnSpc>
              <a:spcBef>
                <a:spcPts val="1417"/>
              </a:spcBef>
              <a:buClr>
                <a:srgbClr val="000000"/>
              </a:buClr>
              <a:buSzPct val="45000"/>
              <a:buFont typeface="Wingdings" charset="2"/>
              <a:buChar char=""/>
              <a:tabLst>
                <a:tab algn="l" pos="0"/>
              </a:tabLst>
            </a:pPr>
            <a:r>
              <a:rPr b="0" lang="pl-PL" sz="1200" spc="-1" strike="noStrike">
                <a:solidFill>
                  <a:srgbClr val="000000"/>
                </a:solidFill>
                <a:latin typeface="Arial"/>
              </a:rPr>
              <a:t>Prevalence and Characteristics Associated With Post–COVID-19 Condition Among Nonhospitalized Adolescents and Young Adults</a:t>
            </a:r>
            <a:endParaRPr b="0" lang="pl-PL" sz="1200" spc="-1" strike="noStrike">
              <a:solidFill>
                <a:srgbClr val="000000"/>
              </a:solidFill>
              <a:latin typeface="Arial"/>
            </a:endParaRPr>
          </a:p>
          <a:p>
            <a:pPr marL="371520" indent="-278640">
              <a:lnSpc>
                <a:spcPct val="100000"/>
              </a:lnSpc>
              <a:spcBef>
                <a:spcPts val="1417"/>
              </a:spcBef>
              <a:buClr>
                <a:srgbClr val="000000"/>
              </a:buClr>
              <a:buSzPct val="45000"/>
              <a:buFont typeface="Wingdings" charset="2"/>
              <a:buChar char=""/>
              <a:tabLst>
                <a:tab algn="l" pos="0"/>
              </a:tabLst>
            </a:pPr>
            <a:r>
              <a:rPr b="0" lang="pl-PL" sz="1200" spc="-1" strike="noStrike">
                <a:solidFill>
                  <a:srgbClr val="000000"/>
                </a:solidFill>
                <a:latin typeface="Arial"/>
              </a:rPr>
              <a:t>6. he Long Covid Study by a Norwegian Team</a:t>
            </a:r>
            <a:r>
              <a:rPr b="1" lang="pl-PL" sz="1200" spc="-1" strike="noStrike">
                <a:solidFill>
                  <a:srgbClr val="000000"/>
                </a:solidFill>
                <a:latin typeface="Arial"/>
              </a:rPr>
              <a:t>.  Prevalence of long COVID complaints in persons with and without COVID-19</a:t>
            </a:r>
            <a:endParaRPr b="0" lang="pl-PL" sz="1200" spc="-1" strike="noStrike">
              <a:solidFill>
                <a:srgbClr val="000000"/>
              </a:solidFill>
              <a:latin typeface="Arial"/>
            </a:endParaRPr>
          </a:p>
          <a:p>
            <a:pPr marL="371520" indent="-278640">
              <a:lnSpc>
                <a:spcPct val="100000"/>
              </a:lnSpc>
              <a:spcBef>
                <a:spcPts val="1417"/>
              </a:spcBef>
              <a:buClr>
                <a:srgbClr val="000000"/>
              </a:buClr>
              <a:buSzPct val="45000"/>
              <a:buFont typeface="Wingdings" charset="2"/>
              <a:buChar char=""/>
              <a:tabLst>
                <a:tab algn="l" pos="0"/>
              </a:tabLst>
            </a:pPr>
            <a:r>
              <a:rPr b="1" lang="pl-PL" sz="1200" spc="-1" strike="noStrike" u="sng">
                <a:solidFill>
                  <a:srgbClr val="0000ff"/>
                </a:solidFill>
                <a:uFillTx/>
                <a:latin typeface="Arial"/>
                <a:hlinkClick r:id="rId5"/>
              </a:rPr>
              <a:t>https://www.nature.com/articles/s41598-023-32636-y</a:t>
            </a:r>
            <a:r>
              <a:rPr b="1" lang="pl-PL" sz="1200" spc="-1" strike="noStrike">
                <a:solidFill>
                  <a:srgbClr val="000000"/>
                </a:solidFill>
                <a:latin typeface="Arial"/>
              </a:rPr>
              <a:t>   </a:t>
            </a:r>
            <a:endParaRPr b="0" lang="pl-PL"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tabLst>
                <a:tab algn="l" pos="0"/>
              </a:tabLst>
            </a:pPr>
            <a:r>
              <a:rPr b="1" lang="pl-PL" sz="2200" spc="-1" strike="noStrike" u="sng">
                <a:solidFill>
                  <a:srgbClr val="000000"/>
                </a:solidFill>
                <a:uFillTx/>
                <a:latin typeface="Arial"/>
              </a:rPr>
              <a:t>Empirical All Cause Excess Mortality Studies</a:t>
            </a:r>
            <a:r>
              <a:rPr b="0" lang="pl-PL" sz="2200" spc="-1" strike="noStrike">
                <a:solidFill>
                  <a:srgbClr val="000000"/>
                </a:solidFill>
                <a:latin typeface="Arial"/>
              </a:rPr>
              <a:t> carried out by Anders Brunstad in April and May 2023 based on own research in 2020-2023; </a:t>
            </a:r>
            <a:endParaRPr b="0" lang="pl-PL" sz="2200" spc="-1" strike="noStrike">
              <a:solidFill>
                <a:srgbClr val="000000"/>
              </a:solidFill>
              <a:latin typeface="Arial"/>
            </a:endParaRPr>
          </a:p>
        </p:txBody>
      </p:sp>
      <p:sp>
        <p:nvSpPr>
          <p:cNvPr id="182" name="PlaceHolder 2"/>
          <p:cNvSpPr>
            <a:spLocks noGrp="1"/>
          </p:cNvSpPr>
          <p:nvPr>
            <p:ph/>
          </p:nvPr>
        </p:nvSpPr>
        <p:spPr>
          <a:xfrm>
            <a:off x="540000" y="1751760"/>
            <a:ext cx="9071280" cy="3287880"/>
          </a:xfrm>
          <a:prstGeom prst="rect">
            <a:avLst/>
          </a:prstGeom>
          <a:noFill/>
          <a:ln w="0">
            <a:noFill/>
          </a:ln>
        </p:spPr>
        <p:txBody>
          <a:bodyPr lIns="0" rIns="0" tIns="0" bIns="0" anchor="t">
            <a:normAutofit fontScale="81000"/>
          </a:bodyPr>
          <a:p>
            <a:pPr marL="349920" indent="-262440">
              <a:lnSpc>
                <a:spcPct val="100000"/>
              </a:lnSpc>
              <a:spcBef>
                <a:spcPts val="1417"/>
              </a:spcBef>
              <a:buClr>
                <a:srgbClr val="000000"/>
              </a:buClr>
              <a:buSzPct val="45000"/>
              <a:buFont typeface="Wingdings" charset="2"/>
              <a:buChar char=""/>
            </a:pPr>
            <a:r>
              <a:rPr b="1" lang="pl-PL" sz="1600" spc="-1" strike="noStrike" u="sng">
                <a:solidFill>
                  <a:srgbClr val="000000"/>
                </a:solidFill>
                <a:uFillTx/>
                <a:latin typeface="Arial"/>
              </a:rPr>
              <a:t>1. The Norwegian all-cause excess mortality study linked to the time-line of the 5G launch.</a:t>
            </a:r>
            <a:endParaRPr b="0" lang="pl-PL" sz="1600" spc="-1" strike="noStrike">
              <a:solidFill>
                <a:srgbClr val="000000"/>
              </a:solidFill>
              <a:latin typeface="Arial"/>
            </a:endParaRPr>
          </a:p>
          <a:p>
            <a:pPr marL="349920" indent="-262440">
              <a:lnSpc>
                <a:spcPct val="100000"/>
              </a:lnSpc>
              <a:spcBef>
                <a:spcPts val="1417"/>
              </a:spcBef>
              <a:buClr>
                <a:srgbClr val="000000"/>
              </a:buClr>
              <a:buSzPct val="45000"/>
              <a:buFont typeface="Wingdings" charset="2"/>
              <a:buChar char=""/>
            </a:pPr>
            <a:r>
              <a:rPr b="0" lang="pl-PL" sz="1600" spc="-1" strike="noStrike">
                <a:solidFill>
                  <a:srgbClr val="000000"/>
                </a:solidFill>
                <a:latin typeface="Arial"/>
              </a:rPr>
              <a:t>English version 22.4. 2023. </a:t>
            </a:r>
            <a:r>
              <a:rPr b="1" i="1" lang="pl-PL" sz="1200" spc="-1" strike="noStrike" u="sng">
                <a:solidFill>
                  <a:srgbClr val="000000"/>
                </a:solidFill>
                <a:uFillTx/>
                <a:latin typeface="Arial"/>
              </a:rPr>
              <a:t> A Powerpoint Presentation with sources. And related Excel Data Models. </a:t>
            </a:r>
            <a:endParaRPr b="0" lang="pl-PL" sz="1200" spc="-1" strike="noStrike">
              <a:solidFill>
                <a:srgbClr val="000000"/>
              </a:solidFill>
              <a:latin typeface="Arial"/>
            </a:endParaRPr>
          </a:p>
          <a:p>
            <a:pPr marL="349920" indent="-262440">
              <a:lnSpc>
                <a:spcPct val="100000"/>
              </a:lnSpc>
              <a:spcBef>
                <a:spcPts val="1417"/>
              </a:spcBef>
              <a:buClr>
                <a:srgbClr val="000000"/>
              </a:buClr>
              <a:buSzPct val="45000"/>
              <a:buFont typeface="Wingdings" charset="2"/>
              <a:buChar char=""/>
            </a:pPr>
            <a:r>
              <a:rPr b="1" lang="pl-PL" sz="1600" spc="-1" strike="noStrike" u="sng">
                <a:solidFill>
                  <a:srgbClr val="000000"/>
                </a:solidFill>
                <a:uFillTx/>
                <a:latin typeface="Arial"/>
              </a:rPr>
              <a:t>2. The USA all-cause excess mortality study linked to the time-line of the 5G launch.</a:t>
            </a:r>
            <a:endParaRPr b="0" lang="pl-PL" sz="1600" spc="-1" strike="noStrike">
              <a:solidFill>
                <a:srgbClr val="000000"/>
              </a:solidFill>
              <a:latin typeface="Arial"/>
            </a:endParaRPr>
          </a:p>
          <a:p>
            <a:pPr marL="349920" indent="-262440">
              <a:lnSpc>
                <a:spcPct val="100000"/>
              </a:lnSpc>
              <a:spcBef>
                <a:spcPts val="1417"/>
              </a:spcBef>
              <a:buClr>
                <a:srgbClr val="000000"/>
              </a:buClr>
              <a:buSzPct val="45000"/>
              <a:buFont typeface="Wingdings" charset="2"/>
              <a:buChar char=""/>
            </a:pPr>
            <a:r>
              <a:rPr b="0" lang="pl-PL" sz="1600" spc="-1" strike="noStrike">
                <a:solidFill>
                  <a:srgbClr val="000000"/>
                </a:solidFill>
                <a:latin typeface="Arial"/>
                <a:ea typeface="Microsoft YaHei"/>
              </a:rPr>
              <a:t>8th of May 2023.  </a:t>
            </a:r>
            <a:r>
              <a:rPr b="1" i="1" lang="pl-PL" sz="1200" spc="-1" strike="noStrike" u="sng">
                <a:solidFill>
                  <a:srgbClr val="000000"/>
                </a:solidFill>
                <a:uFillTx/>
                <a:latin typeface="Arial"/>
                <a:ea typeface="Microsoft YaHei"/>
              </a:rPr>
              <a:t> A Powerpoint Presentation with sources. And related Excel Data Models. </a:t>
            </a:r>
            <a:endParaRPr b="0" lang="pl-PL" sz="1200" spc="-1" strike="noStrike">
              <a:solidFill>
                <a:srgbClr val="000000"/>
              </a:solidFill>
              <a:latin typeface="Arial"/>
            </a:endParaRPr>
          </a:p>
          <a:p>
            <a:pPr marL="349920" indent="-262440">
              <a:lnSpc>
                <a:spcPct val="100000"/>
              </a:lnSpc>
              <a:spcBef>
                <a:spcPts val="1417"/>
              </a:spcBef>
              <a:buClr>
                <a:srgbClr val="000000"/>
              </a:buClr>
              <a:buSzPct val="45000"/>
              <a:buFont typeface="Wingdings" charset="2"/>
              <a:buChar char=""/>
            </a:pPr>
            <a:r>
              <a:rPr b="1" lang="pl-PL" sz="1600" spc="-1" strike="noStrike" u="sng">
                <a:solidFill>
                  <a:srgbClr val="000000"/>
                </a:solidFill>
                <a:uFillTx/>
                <a:latin typeface="Arial"/>
                <a:ea typeface="Microsoft YaHei"/>
              </a:rPr>
              <a:t>3. The Swiss all-cause excess mortality study linked to the time-line of the 5G launch.</a:t>
            </a:r>
            <a:endParaRPr b="0" lang="pl-PL" sz="1600" spc="-1" strike="noStrike">
              <a:solidFill>
                <a:srgbClr val="000000"/>
              </a:solidFill>
              <a:latin typeface="Arial"/>
            </a:endParaRPr>
          </a:p>
          <a:p>
            <a:pPr marL="349920" indent="-262440">
              <a:lnSpc>
                <a:spcPct val="100000"/>
              </a:lnSpc>
              <a:spcBef>
                <a:spcPts val="1417"/>
              </a:spcBef>
              <a:buClr>
                <a:srgbClr val="000000"/>
              </a:buClr>
              <a:buSzPct val="45000"/>
              <a:buFont typeface="Wingdings" charset="2"/>
              <a:buChar char=""/>
            </a:pPr>
            <a:r>
              <a:rPr b="0" lang="pl-PL" sz="1600" spc="-1" strike="noStrike">
                <a:solidFill>
                  <a:srgbClr val="000000"/>
                </a:solidFill>
                <a:latin typeface="Arial"/>
                <a:ea typeface="Microsoft YaHei"/>
              </a:rPr>
              <a:t>13th of May 2023.</a:t>
            </a:r>
            <a:r>
              <a:rPr b="1" i="1" lang="pl-PL" sz="1200" spc="-1" strike="noStrike" u="sng">
                <a:solidFill>
                  <a:srgbClr val="000000"/>
                </a:solidFill>
                <a:uFillTx/>
                <a:latin typeface="Arial"/>
                <a:ea typeface="Microsoft YaHei"/>
              </a:rPr>
              <a:t> A Powerpoint Presentation with sources. And related Excel Data Models. </a:t>
            </a:r>
            <a:endParaRPr b="0" lang="pl-PL" sz="1200" spc="-1" strike="noStrike">
              <a:solidFill>
                <a:srgbClr val="000000"/>
              </a:solidFill>
              <a:latin typeface="Arial"/>
            </a:endParaRPr>
          </a:p>
          <a:p>
            <a:pPr marL="349920" indent="-262440">
              <a:lnSpc>
                <a:spcPct val="100000"/>
              </a:lnSpc>
              <a:spcBef>
                <a:spcPts val="1417"/>
              </a:spcBef>
              <a:buClr>
                <a:srgbClr val="000000"/>
              </a:buClr>
              <a:buSzPct val="45000"/>
              <a:buFont typeface="Wingdings" charset="2"/>
              <a:buChar char=""/>
            </a:pPr>
            <a:r>
              <a:rPr b="1" lang="pl-PL" sz="1600" spc="-1" strike="noStrike" u="sng">
                <a:solidFill>
                  <a:srgbClr val="000000"/>
                </a:solidFill>
                <a:uFillTx/>
                <a:latin typeface="Arial"/>
                <a:ea typeface="Microsoft YaHei"/>
              </a:rPr>
              <a:t>4. The Canadian all-cause excess mortality study linked to the time-line of the 5G launch.</a:t>
            </a:r>
            <a:endParaRPr b="0" lang="pl-PL" sz="1600" spc="-1" strike="noStrike">
              <a:solidFill>
                <a:srgbClr val="000000"/>
              </a:solidFill>
              <a:latin typeface="Arial"/>
            </a:endParaRPr>
          </a:p>
          <a:p>
            <a:pPr marL="349920" indent="-262440">
              <a:lnSpc>
                <a:spcPct val="100000"/>
              </a:lnSpc>
              <a:spcBef>
                <a:spcPts val="1417"/>
              </a:spcBef>
              <a:buClr>
                <a:srgbClr val="000000"/>
              </a:buClr>
              <a:buSzPct val="45000"/>
              <a:buFont typeface="Wingdings" charset="2"/>
              <a:buChar char=""/>
            </a:pPr>
            <a:r>
              <a:rPr b="0" lang="pl-PL" sz="1600" spc="-1" strike="noStrike">
                <a:solidFill>
                  <a:srgbClr val="000000"/>
                </a:solidFill>
                <a:latin typeface="Arial"/>
                <a:ea typeface="Microsoft YaHei"/>
              </a:rPr>
              <a:t> </a:t>
            </a:r>
            <a:r>
              <a:rPr b="0" lang="pl-PL" sz="1600" spc="-1" strike="noStrike">
                <a:solidFill>
                  <a:srgbClr val="000000"/>
                </a:solidFill>
                <a:latin typeface="Arial"/>
                <a:ea typeface="Microsoft YaHei"/>
              </a:rPr>
              <a:t>24Th of May 2023. </a:t>
            </a:r>
            <a:r>
              <a:rPr b="1" i="1" lang="pl-PL" sz="1200" spc="-1" strike="noStrike" u="sng">
                <a:solidFill>
                  <a:srgbClr val="000000"/>
                </a:solidFill>
                <a:uFillTx/>
                <a:latin typeface="Arial"/>
                <a:ea typeface="Microsoft YaHei"/>
              </a:rPr>
              <a:t> A Powerpoint Presentation with sources. And related Excel Data Models. </a:t>
            </a:r>
            <a:endParaRPr b="0" lang="pl-PL" sz="1200" spc="-1" strike="noStrike">
              <a:solidFill>
                <a:srgbClr val="000000"/>
              </a:solidFill>
              <a:latin typeface="Arial"/>
            </a:endParaRPr>
          </a:p>
          <a:p>
            <a:pPr marL="349920" indent="-262440">
              <a:lnSpc>
                <a:spcPct val="100000"/>
              </a:lnSpc>
              <a:spcBef>
                <a:spcPts val="1417"/>
              </a:spcBef>
              <a:buClr>
                <a:srgbClr val="000000"/>
              </a:buClr>
              <a:buSzPct val="45000"/>
              <a:buFont typeface="Wingdings" charset="2"/>
              <a:buChar char=""/>
            </a:pPr>
            <a:r>
              <a:rPr b="1" lang="pl-PL" sz="1600" spc="-1" strike="noStrike" u="sng">
                <a:solidFill>
                  <a:srgbClr val="000000"/>
                </a:solidFill>
                <a:uFillTx/>
                <a:latin typeface="Arial"/>
                <a:ea typeface="Microsoft YaHei"/>
              </a:rPr>
              <a:t>Summary Comparative study of the Excess Mortality studies of Norway, the USA, Switzerland and Canada.</a:t>
            </a:r>
            <a:r>
              <a:rPr b="0" lang="pl-PL" sz="1600" spc="-1" strike="noStrike">
                <a:solidFill>
                  <a:srgbClr val="000000"/>
                </a:solidFill>
                <a:latin typeface="Arial"/>
                <a:ea typeface="Microsoft YaHei"/>
              </a:rPr>
              <a:t> </a:t>
            </a:r>
            <a:endParaRPr b="0" lang="pl-PL" sz="1600" spc="-1" strike="noStrike">
              <a:solidFill>
                <a:srgbClr val="000000"/>
              </a:solidFill>
              <a:latin typeface="Arial"/>
            </a:endParaRPr>
          </a:p>
          <a:p>
            <a:pPr marL="349920" indent="-262440">
              <a:lnSpc>
                <a:spcPct val="100000"/>
              </a:lnSpc>
              <a:spcBef>
                <a:spcPts val="1417"/>
              </a:spcBef>
              <a:buClr>
                <a:srgbClr val="000000"/>
              </a:buClr>
              <a:buSzPct val="45000"/>
              <a:buFont typeface="Wingdings" charset="2"/>
              <a:buChar char=""/>
            </a:pPr>
            <a:r>
              <a:rPr b="0" lang="pl-PL" sz="1600" spc="-1" strike="noStrike">
                <a:solidFill>
                  <a:srgbClr val="000000"/>
                </a:solidFill>
                <a:latin typeface="Arial"/>
                <a:ea typeface="Microsoft YaHei"/>
              </a:rPr>
              <a:t>2nd of  June 20223. </a:t>
            </a:r>
            <a:r>
              <a:rPr b="1" i="1" lang="pl-PL" sz="1200" spc="-1" strike="noStrike" u="sng">
                <a:solidFill>
                  <a:srgbClr val="000000"/>
                </a:solidFill>
                <a:uFillTx/>
                <a:latin typeface="Arial"/>
                <a:ea typeface="Microsoft YaHei"/>
              </a:rPr>
              <a:t> A Powerpoint Presentation with sources. And related Excel Data Models. </a:t>
            </a:r>
            <a:endParaRPr b="0" lang="pl-PL"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PlaceHolder 1"/>
          <p:cNvSpPr>
            <a:spLocks noGrp="1"/>
          </p:cNvSpPr>
          <p:nvPr>
            <p:ph type="title"/>
          </p:nvPr>
        </p:nvSpPr>
        <p:spPr>
          <a:xfrm>
            <a:off x="540000" y="143640"/>
            <a:ext cx="8999640" cy="1417680"/>
          </a:xfrm>
          <a:prstGeom prst="rect">
            <a:avLst/>
          </a:prstGeom>
          <a:noFill/>
          <a:ln w="0">
            <a:noFill/>
          </a:ln>
        </p:spPr>
        <p:txBody>
          <a:bodyPr lIns="0" rIns="0" tIns="0" bIns="0" anchor="ctr">
            <a:noAutofit/>
          </a:bodyPr>
          <a:p>
            <a:pPr indent="0" algn="ctr">
              <a:lnSpc>
                <a:spcPct val="100000"/>
              </a:lnSpc>
              <a:buNone/>
              <a:tabLst>
                <a:tab algn="l" pos="0"/>
              </a:tabLst>
            </a:pPr>
            <a:r>
              <a:rPr b="0" lang="pl-PL" sz="2800" spc="-1" strike="noStrike">
                <a:solidFill>
                  <a:srgbClr val="000000"/>
                </a:solidFill>
                <a:latin typeface="Arial"/>
              </a:rPr>
              <a:t>The History of the Virus Narrative. </a:t>
            </a:r>
            <a:br>
              <a:rPr sz="2800"/>
            </a:br>
            <a:r>
              <a:rPr b="0" lang="pl-PL" sz="2800" spc="-1" strike="noStrike">
                <a:solidFill>
                  <a:srgbClr val="000000"/>
                </a:solidFill>
                <a:latin typeface="Arial"/>
              </a:rPr>
              <a:t>vs. the factual EMF events.</a:t>
            </a:r>
            <a:br>
              <a:rPr sz="2800"/>
            </a:br>
            <a:r>
              <a:rPr b="0" lang="pl-PL" sz="2800" spc="-1" strike="noStrike" u="sng">
                <a:solidFill>
                  <a:srgbClr val="000000"/>
                </a:solidFill>
                <a:uFillTx/>
                <a:latin typeface="Arial"/>
              </a:rPr>
              <a:t>From 1889 until 2022</a:t>
            </a:r>
            <a:r>
              <a:rPr b="0" lang="pl-PL" sz="2800" spc="-1" strike="noStrike">
                <a:solidFill>
                  <a:srgbClr val="000000"/>
                </a:solidFill>
                <a:latin typeface="Arial"/>
              </a:rPr>
              <a:t>. </a:t>
            </a:r>
            <a:r>
              <a:rPr b="0" lang="pl-PL" sz="4400" spc="-1" strike="noStrike">
                <a:solidFill>
                  <a:srgbClr val="000000"/>
                </a:solidFill>
                <a:latin typeface="Arial"/>
              </a:rPr>
              <a:t> </a:t>
            </a:r>
            <a:endParaRPr b="0" lang="pl-PL" sz="4400" spc="-1" strike="noStrike">
              <a:solidFill>
                <a:srgbClr val="000000"/>
              </a:solidFill>
              <a:latin typeface="Arial"/>
            </a:endParaRPr>
          </a:p>
        </p:txBody>
      </p:sp>
      <p:sp>
        <p:nvSpPr>
          <p:cNvPr id="184" name="PlaceHolder 2"/>
          <p:cNvSpPr>
            <a:spLocks noGrp="1"/>
          </p:cNvSpPr>
          <p:nvPr>
            <p:ph/>
          </p:nvPr>
        </p:nvSpPr>
        <p:spPr>
          <a:xfrm>
            <a:off x="540000" y="1751760"/>
            <a:ext cx="9071280" cy="3287880"/>
          </a:xfrm>
          <a:prstGeom prst="rect">
            <a:avLst/>
          </a:prstGeom>
          <a:noFill/>
          <a:ln w="0">
            <a:noFill/>
          </a:ln>
        </p:spPr>
        <p:txBody>
          <a:bodyPr lIns="0" rIns="0" tIns="0" bIns="0" anchor="t">
            <a:normAutofit fontScale="70000"/>
          </a:bodyPr>
          <a:p>
            <a:pPr marL="302400" indent="-226800">
              <a:lnSpc>
                <a:spcPct val="100000"/>
              </a:lnSpc>
              <a:spcBef>
                <a:spcPts val="1417"/>
              </a:spcBef>
              <a:buClr>
                <a:srgbClr val="000000"/>
              </a:buClr>
              <a:buSzPct val="45000"/>
              <a:buFont typeface="Wingdings" charset="2"/>
              <a:buChar char=""/>
            </a:pPr>
            <a:r>
              <a:rPr b="0" lang="pl-PL" sz="3200" spc="-1" strike="noStrike">
                <a:solidFill>
                  <a:srgbClr val="000000"/>
                </a:solidFill>
                <a:latin typeface="Arial"/>
              </a:rPr>
              <a:t>After I concluded there was a clear correlation between the 5G launch in Norway and the excess mortality in Norway in 2020–2022, I started a study to find out if this was the first and only correlation to EMF launches or if I could find a pattern.</a:t>
            </a:r>
            <a:endParaRPr b="0" lang="pl-PL" sz="3200" spc="-1" strike="noStrike">
              <a:solidFill>
                <a:srgbClr val="000000"/>
              </a:solidFill>
              <a:latin typeface="Arial"/>
            </a:endParaRPr>
          </a:p>
          <a:p>
            <a:pPr marL="302400" indent="-226800">
              <a:lnSpc>
                <a:spcPct val="100000"/>
              </a:lnSpc>
              <a:spcBef>
                <a:spcPts val="1417"/>
              </a:spcBef>
              <a:buClr>
                <a:srgbClr val="000000"/>
              </a:buClr>
              <a:buSzPct val="45000"/>
              <a:buFont typeface="Wingdings" charset="2"/>
              <a:buChar char=""/>
            </a:pPr>
            <a:r>
              <a:rPr b="0" lang="pl-PL" sz="3200" spc="-1" strike="noStrike">
                <a:solidFill>
                  <a:srgbClr val="000000"/>
                </a:solidFill>
                <a:latin typeface="Arial"/>
              </a:rPr>
              <a:t>It took me a few weeks of study to get to the following total overview and another 4 weeks to find out that it was not complete and that I had missed at least one event.</a:t>
            </a:r>
            <a:endParaRPr b="0" lang="pl-PL" sz="3200" spc="-1" strike="noStrike">
              <a:solidFill>
                <a:srgbClr val="000000"/>
              </a:solidFill>
              <a:latin typeface="Arial"/>
            </a:endParaRPr>
          </a:p>
          <a:p>
            <a:pPr marL="302400" indent="-226800">
              <a:lnSpc>
                <a:spcPct val="100000"/>
              </a:lnSpc>
              <a:spcBef>
                <a:spcPts val="1417"/>
              </a:spcBef>
              <a:buClr>
                <a:srgbClr val="000000"/>
              </a:buClr>
              <a:buSzPct val="45000"/>
              <a:buFont typeface="Wingdings" charset="2"/>
              <a:buChar char=""/>
            </a:pPr>
            <a:r>
              <a:rPr b="0" lang="pl-PL" sz="3200" spc="-1" strike="noStrike">
                <a:solidFill>
                  <a:srgbClr val="000000"/>
                </a:solidFill>
                <a:latin typeface="Arial"/>
              </a:rPr>
              <a:t>However, as of today, June 3rd, I can say that it looks like it is the most comprehensive overview of the EMF events on written paper.</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PlaceHolder 1"/>
          <p:cNvSpPr>
            <a:spLocks noGrp="1"/>
          </p:cNvSpPr>
          <p:nvPr>
            <p:ph type="title"/>
          </p:nvPr>
        </p:nvSpPr>
        <p:spPr>
          <a:xfrm>
            <a:off x="504000" y="226080"/>
            <a:ext cx="885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The History of the Virus Narrative. vs. the factual EMF events. </a:t>
            </a:r>
            <a:r>
              <a:rPr b="0" lang="pl-PL" sz="1800" spc="-1" strike="noStrike" u="sng">
                <a:solidFill>
                  <a:srgbClr val="000000"/>
                </a:solidFill>
                <a:uFillTx/>
                <a:latin typeface="Arial"/>
              </a:rPr>
              <a:t>From 1889 until 2022</a:t>
            </a:r>
            <a:endParaRPr b="0" lang="pl-PL" sz="1800" spc="-1" strike="noStrike">
              <a:solidFill>
                <a:srgbClr val="000000"/>
              </a:solidFill>
              <a:latin typeface="Arial"/>
            </a:endParaRPr>
          </a:p>
        </p:txBody>
      </p:sp>
      <p:sp>
        <p:nvSpPr>
          <p:cNvPr id="186" name="PlaceHolder 2"/>
          <p:cNvSpPr>
            <a:spLocks noGrp="1"/>
          </p:cNvSpPr>
          <p:nvPr>
            <p:ph/>
          </p:nvPr>
        </p:nvSpPr>
        <p:spPr>
          <a:xfrm rot="21584400">
            <a:off x="369720" y="699120"/>
            <a:ext cx="9159840" cy="4361400"/>
          </a:xfrm>
          <a:prstGeom prst="rect">
            <a:avLst/>
          </a:prstGeom>
          <a:noFill/>
          <a:ln w="0">
            <a:noFill/>
          </a:ln>
        </p:spPr>
        <p:txBody>
          <a:bodyPr lIns="0" rIns="0" tIns="0" bIns="0" anchor="t">
            <a:normAutofit fontScale="60000"/>
          </a:bodyPr>
          <a:p>
            <a:pPr marL="259200" indent="-194400">
              <a:lnSpc>
                <a:spcPct val="100000"/>
              </a:lnSpc>
              <a:spcBef>
                <a:spcPts val="1417"/>
              </a:spcBef>
              <a:buClr>
                <a:srgbClr val="000000"/>
              </a:buClr>
              <a:buSzPct val="45000"/>
              <a:buFont typeface="Wingdings" charset="2"/>
              <a:buChar char=""/>
            </a:pPr>
            <a:r>
              <a:rPr b="0" lang="pl-PL" sz="3200" spc="-1" strike="noStrike">
                <a:solidFill>
                  <a:srgbClr val="000000"/>
                </a:solidFill>
                <a:latin typeface="Arial"/>
              </a:rPr>
              <a:t>Anders Brunstad, 8.5.2023. TO WHOM IT MAY CONCERN «A QUICK SUMMARY»</a:t>
            </a:r>
            <a:endParaRPr b="0" lang="pl-PL" sz="3200" spc="-1" strike="noStrike">
              <a:solidFill>
                <a:srgbClr val="000000"/>
              </a:solidFill>
              <a:latin typeface="Arial"/>
            </a:endParaRPr>
          </a:p>
          <a:p>
            <a:pPr marL="259200" indent="-194400">
              <a:lnSpc>
                <a:spcPct val="100000"/>
              </a:lnSpc>
              <a:spcBef>
                <a:spcPts val="1417"/>
              </a:spcBef>
              <a:buClr>
                <a:srgbClr val="000000"/>
              </a:buClr>
              <a:buSzPct val="45000"/>
              <a:buFont typeface="Wingdings" charset="2"/>
              <a:buChar char=""/>
            </a:pPr>
            <a:r>
              <a:rPr b="0" lang="pl-PL" sz="3200" spc="-1" strike="noStrike">
                <a:solidFill>
                  <a:srgbClr val="000000"/>
                </a:solidFill>
                <a:latin typeface="Arial"/>
              </a:rPr>
              <a:t>THE VIRUS NARRATIVE FOR 100 YEARS</a:t>
            </a:r>
            <a:endParaRPr b="0" lang="pl-PL" sz="3200" spc="-1" strike="noStrike">
              <a:solidFill>
                <a:srgbClr val="000000"/>
              </a:solidFill>
              <a:latin typeface="Arial"/>
            </a:endParaRPr>
          </a:p>
          <a:p>
            <a:pPr marL="259200" indent="-194400">
              <a:lnSpc>
                <a:spcPct val="100000"/>
              </a:lnSpc>
              <a:spcBef>
                <a:spcPts val="1417"/>
              </a:spcBef>
              <a:buClr>
                <a:srgbClr val="000000"/>
              </a:buClr>
              <a:buSzPct val="45000"/>
              <a:buFont typeface="Wingdings" charset="2"/>
              <a:buChar char=""/>
            </a:pPr>
            <a:r>
              <a:rPr b="0" lang="pl-PL" sz="3200" spc="-1" strike="noStrike">
                <a:solidFill>
                  <a:srgbClr val="000000"/>
                </a:solidFill>
                <a:latin typeface="Arial"/>
              </a:rPr>
              <a:t>The history of "viruses," which seem to have been actually created by historical EMF events;</a:t>
            </a:r>
            <a:endParaRPr b="0" lang="pl-PL" sz="3200" spc="-1" strike="noStrike">
              <a:solidFill>
                <a:srgbClr val="000000"/>
              </a:solidFill>
              <a:latin typeface="Arial"/>
            </a:endParaRPr>
          </a:p>
          <a:p>
            <a:pPr marL="259200" indent="-194400">
              <a:lnSpc>
                <a:spcPct val="100000"/>
              </a:lnSpc>
              <a:spcBef>
                <a:spcPts val="1417"/>
              </a:spcBef>
              <a:buClr>
                <a:srgbClr val="000000"/>
              </a:buClr>
              <a:buSzPct val="45000"/>
              <a:buFont typeface="Wingdings" charset="2"/>
              <a:buChar char=""/>
            </a:pPr>
            <a:r>
              <a:rPr b="0" lang="pl-PL" sz="3200" spc="-1" strike="noStrike">
                <a:solidFill>
                  <a:srgbClr val="000000"/>
                </a:solidFill>
                <a:latin typeface="Arial"/>
              </a:rPr>
              <a:t>Contrary to the "public narrative," which is supported by Big Pharma and "MSM,";</a:t>
            </a:r>
            <a:endParaRPr b="0" lang="pl-PL" sz="3200" spc="-1" strike="noStrike">
              <a:solidFill>
                <a:srgbClr val="000000"/>
              </a:solidFill>
              <a:latin typeface="Arial"/>
            </a:endParaRPr>
          </a:p>
          <a:p>
            <a:pPr marL="259200" indent="-194400">
              <a:lnSpc>
                <a:spcPct val="100000"/>
              </a:lnSpc>
              <a:spcBef>
                <a:spcPts val="1417"/>
              </a:spcBef>
              <a:buClr>
                <a:srgbClr val="000000"/>
              </a:buClr>
              <a:buSzPct val="45000"/>
              <a:buFont typeface="Wingdings" charset="2"/>
              <a:buChar char=""/>
            </a:pPr>
            <a:r>
              <a:rPr b="0" lang="pl-PL" sz="3200" spc="-1" strike="noStrike">
                <a:solidFill>
                  <a:srgbClr val="000000"/>
                </a:solidFill>
                <a:latin typeface="Arial"/>
              </a:rPr>
              <a:t>https://www.cdc.gov/flu/pandemic-resources/pandemic-timeline-1930-and-beyond.htm</a:t>
            </a:r>
            <a:endParaRPr b="0" lang="pl-PL" sz="3200" spc="-1" strike="noStrike">
              <a:solidFill>
                <a:srgbClr val="000000"/>
              </a:solidFill>
              <a:latin typeface="Arial"/>
            </a:endParaRPr>
          </a:p>
          <a:p>
            <a:pPr marL="259200" indent="-194400">
              <a:lnSpc>
                <a:spcPct val="100000"/>
              </a:lnSpc>
              <a:spcBef>
                <a:spcPts val="1417"/>
              </a:spcBef>
              <a:buClr>
                <a:srgbClr val="000000"/>
              </a:buClr>
              <a:buSzPct val="45000"/>
              <a:buFont typeface="Wingdings" charset="2"/>
              <a:buChar char=""/>
            </a:pPr>
            <a:r>
              <a:rPr b="1" i="1" lang="pl-PL" sz="3200" spc="-1" strike="noStrike">
                <a:solidFill>
                  <a:srgbClr val="000000"/>
                </a:solidFill>
                <a:latin typeface="Arial"/>
              </a:rPr>
              <a:t>1. The introduction of telegraph lines, Electricity. 1860–1890 (1889–1899)</a:t>
            </a:r>
            <a:endParaRPr b="0" lang="pl-PL" sz="3200" spc="-1" strike="noStrike">
              <a:solidFill>
                <a:srgbClr val="000000"/>
              </a:solidFill>
              <a:latin typeface="Arial"/>
            </a:endParaRPr>
          </a:p>
          <a:p>
            <a:pPr marL="259200" indent="-194400">
              <a:lnSpc>
                <a:spcPct val="100000"/>
              </a:lnSpc>
              <a:spcBef>
                <a:spcPts val="1417"/>
              </a:spcBef>
              <a:buClr>
                <a:srgbClr val="000000"/>
              </a:buClr>
              <a:buSzPct val="45000"/>
              <a:buFont typeface="Wingdings" charset="2"/>
              <a:buChar char=""/>
            </a:pPr>
            <a:r>
              <a:rPr b="0" lang="pl-PL" sz="3200" spc="-1" strike="noStrike">
                <a:solidFill>
                  <a:srgbClr val="000000"/>
                </a:solidFill>
                <a:latin typeface="Arial"/>
              </a:rPr>
              <a:t>"caused neurodepression diagnoses"</a:t>
            </a:r>
            <a:endParaRPr b="0" lang="pl-PL" sz="3200" spc="-1" strike="noStrike">
              <a:solidFill>
                <a:srgbClr val="000000"/>
              </a:solidFill>
              <a:latin typeface="Arial"/>
            </a:endParaRPr>
          </a:p>
          <a:p>
            <a:pPr marL="259200" indent="-194400">
              <a:lnSpc>
                <a:spcPct val="100000"/>
              </a:lnSpc>
              <a:spcBef>
                <a:spcPts val="1417"/>
              </a:spcBef>
              <a:buClr>
                <a:srgbClr val="000000"/>
              </a:buClr>
              <a:buSzPct val="45000"/>
              <a:buFont typeface="Wingdings" charset="2"/>
              <a:buChar char=""/>
            </a:pPr>
            <a:r>
              <a:rPr b="0" lang="pl-PL" sz="3200" spc="-1" strike="noStrike">
                <a:solidFill>
                  <a:srgbClr val="000000"/>
                </a:solidFill>
                <a:latin typeface="Arial"/>
              </a:rPr>
              <a:t>In 1889, the first "global virus" was linked to electrification following the patents of Tesla.</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PlaceHolder 1"/>
          <p:cNvSpPr>
            <a:spLocks noGrp="1"/>
          </p:cNvSpPr>
          <p:nvPr>
            <p:ph type="title"/>
          </p:nvPr>
        </p:nvSpPr>
        <p:spPr>
          <a:xfrm>
            <a:off x="504000" y="226080"/>
            <a:ext cx="885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The History of the Virus Narrative. vs. the factual EMF events. </a:t>
            </a:r>
            <a:r>
              <a:rPr b="0" lang="pl-PL" sz="1800" spc="-1" strike="noStrike" u="sng">
                <a:solidFill>
                  <a:srgbClr val="000000"/>
                </a:solidFill>
                <a:uFillTx/>
                <a:latin typeface="Arial"/>
              </a:rPr>
              <a:t>From 1889 until 2022</a:t>
            </a:r>
            <a:endParaRPr b="0" lang="pl-PL" sz="1800" spc="-1" strike="noStrike">
              <a:solidFill>
                <a:srgbClr val="000000"/>
              </a:solidFill>
              <a:latin typeface="Arial"/>
            </a:endParaRPr>
          </a:p>
        </p:txBody>
      </p:sp>
      <p:sp>
        <p:nvSpPr>
          <p:cNvPr id="188" name="PlaceHolder 2"/>
          <p:cNvSpPr>
            <a:spLocks noGrp="1"/>
          </p:cNvSpPr>
          <p:nvPr>
            <p:ph/>
          </p:nvPr>
        </p:nvSpPr>
        <p:spPr>
          <a:xfrm rot="21584400">
            <a:off x="369720" y="1100520"/>
            <a:ext cx="9159840" cy="4361400"/>
          </a:xfrm>
          <a:prstGeom prst="rect">
            <a:avLst/>
          </a:prstGeom>
          <a:noFill/>
          <a:ln w="0">
            <a:noFill/>
          </a:ln>
        </p:spPr>
        <p:txBody>
          <a:bodyPr lIns="0" rIns="0" tIns="0" bIns="0" anchor="t">
            <a:normAutofit/>
          </a:bodyPr>
          <a:p>
            <a:pPr indent="0">
              <a:lnSpc>
                <a:spcPct val="100000"/>
              </a:lnSpc>
              <a:spcBef>
                <a:spcPts val="1417"/>
              </a:spcBef>
              <a:buNone/>
              <a:tabLst>
                <a:tab algn="l" pos="0"/>
              </a:tabLst>
            </a:pPr>
            <a:r>
              <a:rPr b="0" lang="pl-PL" sz="2400" spc="-1" strike="noStrike">
                <a:solidFill>
                  <a:srgbClr val="141414"/>
                </a:solidFill>
                <a:latin typeface="Segoe UI;Helvetica Neue"/>
                <a:ea typeface="Microsoft YaHei"/>
              </a:rPr>
              <a:t>In 1889, alternating current essentially was harnessed. It was invented by Nikola Tesla and his patents were adopted by Westinghouse and all of a sudden we could transmit electricity long distances with little loss of power. And this was harnessed extremely rapidly, so rapidly that we went from virtually zero use of alternating current, to intense use of alternating current in one year, and the year was 1889. 1889 was the year of the first great modern influenza epidemic and this went worldwide and it lasted four years and it </a:t>
            </a:r>
            <a:r>
              <a:rPr b="1" lang="pl-PL" sz="2400" spc="-1" strike="noStrike" u="sng">
                <a:solidFill>
                  <a:srgbClr val="c9211e"/>
                </a:solidFill>
                <a:uFillTx/>
                <a:latin typeface="Segoe UI;Helvetica Neue"/>
                <a:ea typeface="Microsoft YaHei"/>
              </a:rPr>
              <a:t>killed a couple of million people</a:t>
            </a:r>
            <a:r>
              <a:rPr b="0" lang="pl-PL" sz="2400" spc="-1" strike="noStrike">
                <a:solidFill>
                  <a:srgbClr val="141414"/>
                </a:solidFill>
                <a:latin typeface="Segoe UI;Helvetica Neue"/>
                <a:ea typeface="Microsoft YaHei"/>
              </a:rPr>
              <a:t>.</a:t>
            </a:r>
            <a:endParaRPr b="0" lang="pl-PL"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PlaceHolder 1"/>
          <p:cNvSpPr>
            <a:spLocks noGrp="1"/>
          </p:cNvSpPr>
          <p:nvPr>
            <p:ph type="title"/>
          </p:nvPr>
        </p:nvSpPr>
        <p:spPr>
          <a:xfrm>
            <a:off x="504000" y="226080"/>
            <a:ext cx="885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The History of the Virus Narrative. vs. the factual EMF events. </a:t>
            </a:r>
            <a:r>
              <a:rPr b="0" lang="pl-PL" sz="1800" spc="-1" strike="noStrike" u="sng">
                <a:solidFill>
                  <a:srgbClr val="000000"/>
                </a:solidFill>
                <a:uFillTx/>
                <a:latin typeface="Arial"/>
              </a:rPr>
              <a:t>From 1889 until 2022</a:t>
            </a:r>
            <a:endParaRPr b="0" lang="pl-PL" sz="1800" spc="-1" strike="noStrike">
              <a:solidFill>
                <a:srgbClr val="000000"/>
              </a:solidFill>
              <a:latin typeface="Arial"/>
            </a:endParaRPr>
          </a:p>
        </p:txBody>
      </p:sp>
      <p:sp>
        <p:nvSpPr>
          <p:cNvPr id="190" name="PlaceHolder 2"/>
          <p:cNvSpPr>
            <a:spLocks noGrp="1"/>
          </p:cNvSpPr>
          <p:nvPr>
            <p:ph/>
          </p:nvPr>
        </p:nvSpPr>
        <p:spPr>
          <a:xfrm rot="21584400">
            <a:off x="405720" y="920520"/>
            <a:ext cx="9159840" cy="43614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1" lang="pl-PL" sz="3200" spc="-1" strike="noStrike" u="sng">
                <a:solidFill>
                  <a:srgbClr val="000000"/>
                </a:solidFill>
                <a:uFillTx/>
                <a:latin typeface="Arial"/>
              </a:rPr>
              <a:t>2. The introduction of Radio FM in 1918</a:t>
            </a:r>
            <a:endParaRPr b="0" lang="pl-PL" sz="3200" spc="-1" strike="noStrike">
              <a:solidFill>
                <a:srgbClr val="000000"/>
              </a:solidFill>
              <a:latin typeface="Arial"/>
            </a:endParaRPr>
          </a:p>
          <a:p>
            <a:pPr marL="432000" indent="-324000">
              <a:lnSpc>
                <a:spcPct val="100000"/>
              </a:lnSpc>
              <a:spcBef>
                <a:spcPts val="1417"/>
              </a:spcBef>
              <a:buClr>
                <a:srgbClr val="000000"/>
              </a:buClr>
              <a:buSzPct val="45000"/>
              <a:buFont typeface="Wingdings" charset="2"/>
              <a:buChar char=""/>
            </a:pPr>
            <a:r>
              <a:rPr b="0" lang="pl-PL" sz="3200" spc="-1" strike="noStrike">
                <a:solidFill>
                  <a:srgbClr val="000000"/>
                </a:solidFill>
                <a:latin typeface="Arial"/>
              </a:rPr>
              <a:t>As well as approximately 23 experimental vaccines by Rockefeller.</a:t>
            </a:r>
            <a:endParaRPr b="0" lang="pl-PL" sz="3200" spc="-1" strike="noStrike">
              <a:solidFill>
                <a:srgbClr val="000000"/>
              </a:solidFill>
              <a:latin typeface="Arial"/>
            </a:endParaRPr>
          </a:p>
          <a:p>
            <a:pPr marL="432000" indent="-324000">
              <a:lnSpc>
                <a:spcPct val="100000"/>
              </a:lnSpc>
              <a:spcBef>
                <a:spcPts val="1417"/>
              </a:spcBef>
              <a:buClr>
                <a:srgbClr val="000000"/>
              </a:buClr>
              <a:buSzPct val="45000"/>
              <a:buFont typeface="Wingdings" charset="2"/>
              <a:buChar char=""/>
            </a:pPr>
            <a:r>
              <a:rPr b="0" lang="pl-PL" sz="3200" spc="-1" strike="noStrike">
                <a:solidFill>
                  <a:srgbClr val="000000"/>
                </a:solidFill>
                <a:latin typeface="Arial"/>
              </a:rPr>
              <a:t>"The Spanish flu" and these "experimental vaccines"</a:t>
            </a:r>
            <a:endParaRPr b="0" lang="pl-PL" sz="3200" spc="-1" strike="noStrike">
              <a:solidFill>
                <a:srgbClr val="000000"/>
              </a:solidFill>
              <a:latin typeface="Arial"/>
            </a:endParaRPr>
          </a:p>
          <a:p>
            <a:pPr marL="432000" indent="-324000">
              <a:lnSpc>
                <a:spcPct val="100000"/>
              </a:lnSpc>
              <a:spcBef>
                <a:spcPts val="1417"/>
              </a:spcBef>
              <a:buClr>
                <a:srgbClr val="000000"/>
              </a:buClr>
              <a:buSzPct val="45000"/>
              <a:buFont typeface="Wingdings" charset="2"/>
              <a:buChar char=""/>
            </a:pPr>
            <a:r>
              <a:rPr b="0" lang="pl-PL" sz="3200" spc="-1" strike="noStrike">
                <a:solidFill>
                  <a:srgbClr val="000000"/>
                </a:solidFill>
                <a:latin typeface="Arial"/>
              </a:rPr>
              <a:t>caused 25–50 mill deaths.</a:t>
            </a:r>
            <a:endParaRPr b="0" lang="pl-PL" sz="3200" spc="-1" strike="noStrike">
              <a:solidFill>
                <a:srgbClr val="000000"/>
              </a:solidFill>
              <a:latin typeface="Arial"/>
            </a:endParaRPr>
          </a:p>
          <a:p>
            <a:pPr marL="432000" indent="-324000">
              <a:lnSpc>
                <a:spcPct val="100000"/>
              </a:lnSpc>
              <a:spcBef>
                <a:spcPts val="1417"/>
              </a:spcBef>
              <a:buClr>
                <a:srgbClr val="000000"/>
              </a:buClr>
              <a:buSzPct val="45000"/>
              <a:buFont typeface="Wingdings" charset="2"/>
              <a:buChar char=""/>
            </a:pPr>
            <a:r>
              <a:rPr b="0" lang="pl-PL" sz="3200" spc="-1" strike="noStrike">
                <a:solidFill>
                  <a:srgbClr val="000000"/>
                </a:solidFill>
                <a:latin typeface="Arial"/>
              </a:rPr>
              <a:t>(Many died of the experimental vaccines.)</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PlaceHolder 1"/>
          <p:cNvSpPr>
            <a:spLocks noGrp="1"/>
          </p:cNvSpPr>
          <p:nvPr>
            <p:ph type="title"/>
          </p:nvPr>
        </p:nvSpPr>
        <p:spPr>
          <a:xfrm>
            <a:off x="504000" y="226080"/>
            <a:ext cx="885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The History of the Virus Narrative. vs. the factual EMF events. </a:t>
            </a:r>
            <a:r>
              <a:rPr b="0" lang="pl-PL" sz="1800" spc="-1" strike="noStrike" u="sng">
                <a:solidFill>
                  <a:srgbClr val="000000"/>
                </a:solidFill>
                <a:uFillTx/>
                <a:latin typeface="Arial"/>
              </a:rPr>
              <a:t>From 1889 until 2022</a:t>
            </a:r>
            <a:endParaRPr b="0" lang="pl-PL" sz="1800" spc="-1" strike="noStrike">
              <a:solidFill>
                <a:srgbClr val="000000"/>
              </a:solidFill>
              <a:latin typeface="Arial"/>
            </a:endParaRPr>
          </a:p>
        </p:txBody>
      </p:sp>
      <p:sp>
        <p:nvSpPr>
          <p:cNvPr id="192" name="PlaceHolder 2"/>
          <p:cNvSpPr>
            <a:spLocks noGrp="1"/>
          </p:cNvSpPr>
          <p:nvPr>
            <p:ph/>
          </p:nvPr>
        </p:nvSpPr>
        <p:spPr>
          <a:xfrm rot="21584400">
            <a:off x="369720" y="699120"/>
            <a:ext cx="9159840" cy="4361400"/>
          </a:xfrm>
          <a:prstGeom prst="rect">
            <a:avLst/>
          </a:prstGeom>
          <a:noFill/>
          <a:ln w="0">
            <a:noFill/>
          </a:ln>
        </p:spPr>
        <p:txBody>
          <a:bodyPr lIns="0" rIns="0" tIns="0" bIns="0" anchor="t">
            <a:normAutofit fontScale="77000"/>
          </a:bodyPr>
          <a:p>
            <a:pPr marL="332640" indent="-249480">
              <a:lnSpc>
                <a:spcPct val="100000"/>
              </a:lnSpc>
              <a:spcBef>
                <a:spcPts val="1417"/>
              </a:spcBef>
              <a:buClr>
                <a:srgbClr val="000000"/>
              </a:buClr>
              <a:buSzPct val="45000"/>
              <a:buFont typeface="Wingdings" charset="2"/>
              <a:buChar char=""/>
            </a:pPr>
            <a:r>
              <a:rPr b="0" lang="pl-PL" sz="3200" spc="-1" strike="noStrike">
                <a:solidFill>
                  <a:srgbClr val="000000"/>
                </a:solidFill>
                <a:latin typeface="Arial"/>
              </a:rPr>
              <a:t>FM was first introduced by the US Army, and shortly after, civilian use of FM radio spread across the world.</a:t>
            </a:r>
            <a:endParaRPr b="0" lang="pl-PL" sz="3200" spc="-1" strike="noStrike">
              <a:solidFill>
                <a:srgbClr val="000000"/>
              </a:solidFill>
              <a:latin typeface="Arial"/>
            </a:endParaRPr>
          </a:p>
          <a:p>
            <a:pPr marL="332640" indent="0">
              <a:lnSpc>
                <a:spcPct val="100000"/>
              </a:lnSpc>
              <a:spcBef>
                <a:spcPts val="1417"/>
              </a:spcBef>
              <a:buNone/>
              <a:tabLst>
                <a:tab algn="l" pos="0"/>
              </a:tabLst>
            </a:pPr>
            <a:endParaRPr b="0" lang="pl-PL" sz="3200" spc="-1" strike="noStrike">
              <a:solidFill>
                <a:srgbClr val="000000"/>
              </a:solidFill>
              <a:latin typeface="Arial"/>
            </a:endParaRPr>
          </a:p>
          <a:p>
            <a:pPr marL="332640" indent="-249480">
              <a:lnSpc>
                <a:spcPct val="100000"/>
              </a:lnSpc>
              <a:spcBef>
                <a:spcPts val="1417"/>
              </a:spcBef>
              <a:buClr>
                <a:srgbClr val="000000"/>
              </a:buClr>
              <a:buSzPct val="45000"/>
              <a:buFont typeface="Wingdings" charset="2"/>
              <a:buChar char=""/>
              <a:tabLst>
                <a:tab algn="l" pos="0"/>
              </a:tabLst>
            </a:pPr>
            <a:r>
              <a:rPr b="0" lang="pl-PL" sz="3200" spc="-1" strike="noStrike">
                <a:solidFill>
                  <a:srgbClr val="000000"/>
                </a:solidFill>
                <a:latin typeface="Arial"/>
              </a:rPr>
              <a:t>https://www.metabunk.org/threads/claim-spanish-flu-caused-by-radio-waves.11188/</a:t>
            </a:r>
            <a:endParaRPr b="0" lang="pl-PL" sz="3200" spc="-1" strike="noStrike">
              <a:solidFill>
                <a:srgbClr val="000000"/>
              </a:solidFill>
              <a:latin typeface="Arial"/>
            </a:endParaRPr>
          </a:p>
          <a:p>
            <a:pPr marL="332640" indent="-249480">
              <a:lnSpc>
                <a:spcPct val="100000"/>
              </a:lnSpc>
              <a:spcBef>
                <a:spcPts val="1417"/>
              </a:spcBef>
              <a:buClr>
                <a:srgbClr val="000000"/>
              </a:buClr>
              <a:buSzPct val="45000"/>
              <a:buFont typeface="Wingdings" charset="2"/>
              <a:buChar char=""/>
              <a:tabLst>
                <a:tab algn="l" pos="0"/>
              </a:tabLst>
            </a:pPr>
            <a:r>
              <a:rPr b="0" lang="pl-PL" sz="3200" spc="-1" strike="noStrike">
                <a:solidFill>
                  <a:srgbClr val="000000"/>
                </a:solidFill>
                <a:latin typeface="Arial"/>
              </a:rPr>
              <a:t>"In 1918, after the biggest pandemic, the Spanish flu pandemic of 1918, Rudolf Steiner was asked what all this was about. And he said, 'Well, viruses are simply excretions of a toxic cell. Viruses are pieces of DNA or RNA with a few other proteins they brought out of the cell. They happen when the cell is poisoned. They are not the cause of anything.'</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PlaceHolder 1"/>
          <p:cNvSpPr>
            <a:spLocks noGrp="1"/>
          </p:cNvSpPr>
          <p:nvPr>
            <p:ph type="title"/>
          </p:nvPr>
        </p:nvSpPr>
        <p:spPr>
          <a:xfrm>
            <a:off x="504000" y="226080"/>
            <a:ext cx="885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The History of the Virus Narrative. vs. the factual EMF events. </a:t>
            </a:r>
            <a:r>
              <a:rPr b="0" lang="pl-PL" sz="1800" spc="-1" strike="noStrike" u="sng">
                <a:solidFill>
                  <a:srgbClr val="000000"/>
                </a:solidFill>
                <a:uFillTx/>
                <a:latin typeface="Arial"/>
              </a:rPr>
              <a:t>From 1889 until 2022</a:t>
            </a:r>
            <a:endParaRPr b="0" lang="pl-PL" sz="1800" spc="-1" strike="noStrike">
              <a:solidFill>
                <a:srgbClr val="000000"/>
              </a:solidFill>
              <a:latin typeface="Arial"/>
            </a:endParaRPr>
          </a:p>
        </p:txBody>
      </p:sp>
      <p:sp>
        <p:nvSpPr>
          <p:cNvPr id="194" name="PlaceHolder 2"/>
          <p:cNvSpPr>
            <a:spLocks noGrp="1"/>
          </p:cNvSpPr>
          <p:nvPr>
            <p:ph/>
          </p:nvPr>
        </p:nvSpPr>
        <p:spPr>
          <a:xfrm rot="21584400">
            <a:off x="369720" y="699120"/>
            <a:ext cx="9159840" cy="43614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1" lang="pl-PL" sz="3200" spc="-1" strike="noStrike" u="sng">
                <a:solidFill>
                  <a:srgbClr val="000000"/>
                </a:solidFill>
                <a:uFillTx/>
                <a:latin typeface="Arial"/>
              </a:rPr>
              <a:t>3. The introduction of short-wave and microwave radars and telecommunication In 1956-58</a:t>
            </a:r>
            <a:endParaRPr b="0" lang="pl-PL" sz="3200" spc="-1" strike="noStrike">
              <a:solidFill>
                <a:srgbClr val="000000"/>
              </a:solidFill>
              <a:latin typeface="Arial"/>
            </a:endParaRPr>
          </a:p>
          <a:p>
            <a:pPr marL="432000" indent="-324000">
              <a:lnSpc>
                <a:spcPct val="100000"/>
              </a:lnSpc>
              <a:spcBef>
                <a:spcPts val="1417"/>
              </a:spcBef>
              <a:buClr>
                <a:srgbClr val="000000"/>
              </a:buClr>
              <a:buSzPct val="45000"/>
              <a:buFont typeface="Wingdings" charset="2"/>
              <a:buChar char=""/>
            </a:pPr>
            <a:r>
              <a:rPr b="0" lang="pl-PL" sz="2000" spc="-1" strike="noStrike">
                <a:solidFill>
                  <a:srgbClr val="000000"/>
                </a:solidFill>
                <a:latin typeface="Arial"/>
              </a:rPr>
              <a:t>a very strong correlation to the "Asian flu".</a:t>
            </a:r>
            <a:endParaRPr b="0" lang="pl-PL" sz="2000" spc="-1" strike="noStrike">
              <a:solidFill>
                <a:srgbClr val="000000"/>
              </a:solidFill>
              <a:latin typeface="Arial"/>
            </a:endParaRPr>
          </a:p>
          <a:p>
            <a:pPr marL="432000" indent="-324000">
              <a:lnSpc>
                <a:spcPct val="100000"/>
              </a:lnSpc>
              <a:spcBef>
                <a:spcPts val="1417"/>
              </a:spcBef>
              <a:buClr>
                <a:srgbClr val="000000"/>
              </a:buClr>
              <a:buSzPct val="45000"/>
              <a:buFont typeface="Wingdings" charset="2"/>
              <a:buChar char=""/>
            </a:pPr>
            <a:r>
              <a:rPr b="0" lang="pl-PL" sz="2000" spc="-1" strike="noStrike">
                <a:solidFill>
                  <a:srgbClr val="000000"/>
                </a:solidFill>
                <a:latin typeface="Arial"/>
              </a:rPr>
              <a:t>1–4 million died.</a:t>
            </a:r>
            <a:endParaRPr b="0" lang="pl-PL" sz="2000" spc="-1" strike="noStrike">
              <a:solidFill>
                <a:srgbClr val="000000"/>
              </a:solidFill>
              <a:latin typeface="Arial"/>
            </a:endParaRPr>
          </a:p>
          <a:p>
            <a:pPr marL="432000" indent="-324000">
              <a:lnSpc>
                <a:spcPct val="100000"/>
              </a:lnSpc>
              <a:spcBef>
                <a:spcPts val="1417"/>
              </a:spcBef>
              <a:buClr>
                <a:srgbClr val="000000"/>
              </a:buClr>
              <a:buSzPct val="45000"/>
              <a:buFont typeface="Wingdings" charset="2"/>
              <a:buChar char=""/>
            </a:pPr>
            <a:r>
              <a:rPr b="0" lang="pl-PL" sz="2000" spc="-1" strike="noStrike">
                <a:solidFill>
                  <a:srgbClr val="000000"/>
                </a:solidFill>
                <a:latin typeface="Arial"/>
              </a:rPr>
              <a:t>Arthur Firstenberg also links the 1957 Asian flu outbreak with the building of radar stations (in a book).</a:t>
            </a:r>
            <a:endParaRPr b="0" lang="pl-PL" sz="2000" spc="-1" strike="noStrike">
              <a:solidFill>
                <a:srgbClr val="000000"/>
              </a:solidFill>
              <a:latin typeface="Arial"/>
            </a:endParaRPr>
          </a:p>
          <a:p>
            <a:pPr indent="0">
              <a:lnSpc>
                <a:spcPct val="100000"/>
              </a:lnSpc>
              <a:spcBef>
                <a:spcPts val="1417"/>
              </a:spcBef>
              <a:buNone/>
              <a:tabLst>
                <a:tab algn="l" pos="0"/>
              </a:tabLst>
            </a:pPr>
            <a:r>
              <a:rPr b="0" lang="pl-PL" sz="2000" spc="-1" strike="noStrike" u="sng">
                <a:solidFill>
                  <a:srgbClr val="0000ff"/>
                </a:solidFill>
                <a:uFillTx/>
                <a:latin typeface="Arial"/>
                <a:hlinkClick r:id="rId1"/>
              </a:rPr>
              <a:t>https://www.scientificamerican.com/article/the-shortest-radio-waves/</a:t>
            </a:r>
            <a:endParaRPr b="0" lang="pl-PL" sz="2000" spc="-1" strike="noStrike">
              <a:solidFill>
                <a:srgbClr val="000000"/>
              </a:solidFill>
              <a:latin typeface="Arial"/>
            </a:endParaRPr>
          </a:p>
          <a:p>
            <a:pPr indent="0">
              <a:lnSpc>
                <a:spcPct val="100000"/>
              </a:lnSpc>
              <a:spcBef>
                <a:spcPts val="1417"/>
              </a:spcBef>
              <a:buNone/>
              <a:tabLst>
                <a:tab algn="l" pos="0"/>
              </a:tabLst>
            </a:pPr>
            <a:r>
              <a:rPr b="0" lang="pl-PL" sz="2000" spc="-1" strike="noStrike" u="sng">
                <a:solidFill>
                  <a:srgbClr val="0000ff"/>
                </a:solidFill>
                <a:uFillTx/>
                <a:latin typeface="Arial"/>
                <a:hlinkClick r:id="rId2"/>
              </a:rPr>
              <a:t>https://ethw.org/Milestones:The_Trans-Canada_Microwave_System,_1958</a:t>
            </a:r>
            <a:endParaRPr b="0" lang="pl-PL" sz="2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PlaceHolder 1"/>
          <p:cNvSpPr>
            <a:spLocks noGrp="1"/>
          </p:cNvSpPr>
          <p:nvPr>
            <p:ph type="title"/>
          </p:nvPr>
        </p:nvSpPr>
        <p:spPr>
          <a:xfrm>
            <a:off x="504000" y="226080"/>
            <a:ext cx="885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The History of the Virus Narrative. vs. the factual EMF events. </a:t>
            </a:r>
            <a:r>
              <a:rPr b="0" lang="pl-PL" sz="1800" spc="-1" strike="noStrike" u="sng">
                <a:solidFill>
                  <a:srgbClr val="000000"/>
                </a:solidFill>
                <a:uFillTx/>
                <a:latin typeface="Arial"/>
              </a:rPr>
              <a:t>From 1889 until 2022</a:t>
            </a:r>
            <a:endParaRPr b="0" lang="pl-PL" sz="1800" spc="-1" strike="noStrike">
              <a:solidFill>
                <a:srgbClr val="000000"/>
              </a:solidFill>
              <a:latin typeface="Arial"/>
            </a:endParaRPr>
          </a:p>
        </p:txBody>
      </p:sp>
      <p:sp>
        <p:nvSpPr>
          <p:cNvPr id="196" name="PlaceHolder 2"/>
          <p:cNvSpPr>
            <a:spLocks noGrp="1"/>
          </p:cNvSpPr>
          <p:nvPr>
            <p:ph/>
          </p:nvPr>
        </p:nvSpPr>
        <p:spPr>
          <a:xfrm rot="21584400">
            <a:off x="369720" y="699120"/>
            <a:ext cx="9159840" cy="4361400"/>
          </a:xfrm>
          <a:prstGeom prst="rect">
            <a:avLst/>
          </a:prstGeom>
          <a:noFill/>
          <a:ln w="0">
            <a:noFill/>
          </a:ln>
        </p:spPr>
        <p:txBody>
          <a:bodyPr lIns="0" rIns="0" tIns="0" bIns="0" anchor="t">
            <a:normAutofit/>
          </a:bodyPr>
          <a:p>
            <a:pPr indent="0">
              <a:lnSpc>
                <a:spcPct val="150000"/>
              </a:lnSpc>
              <a:spcBef>
                <a:spcPts val="1417"/>
              </a:spcBef>
              <a:buNone/>
              <a:tabLst>
                <a:tab algn="l" pos="0"/>
              </a:tabLst>
            </a:pPr>
            <a:r>
              <a:rPr b="0" lang="pl-PL" sz="2600" spc="-1" strike="noStrike" u="sng">
                <a:solidFill>
                  <a:srgbClr val="000000"/>
                </a:solidFill>
                <a:uFillTx/>
                <a:latin typeface="system-ui;sans-serif"/>
              </a:rPr>
              <a:t>4.</a:t>
            </a:r>
            <a:r>
              <a:rPr b="1" lang="pl-PL" sz="2600" spc="-1" strike="noStrike" u="sng">
                <a:solidFill>
                  <a:srgbClr val="000000"/>
                </a:solidFill>
                <a:uFillTx/>
                <a:latin typeface="system-ui;sans-serif"/>
              </a:rPr>
              <a:t> Introduction of satelites  av in 1968-69</a:t>
            </a:r>
            <a:endParaRPr b="0" lang="pl-PL" sz="2600" spc="-1" strike="noStrike">
              <a:solidFill>
                <a:srgbClr val="000000"/>
              </a:solidFill>
              <a:latin typeface="Arial"/>
            </a:endParaRPr>
          </a:p>
          <a:p>
            <a:pPr indent="0">
              <a:lnSpc>
                <a:spcPct val="150000"/>
              </a:lnSpc>
              <a:spcBef>
                <a:spcPts val="1417"/>
              </a:spcBef>
              <a:buNone/>
              <a:tabLst>
                <a:tab algn="l" pos="0"/>
              </a:tabLst>
            </a:pPr>
            <a:r>
              <a:rPr b="1" lang="pl-PL" sz="1800" spc="-1" strike="noStrike">
                <a:solidFill>
                  <a:srgbClr val="000000"/>
                </a:solidFill>
                <a:latin typeface="system-ui;sans-serif"/>
              </a:rPr>
              <a:t>- «Correlates to the Hong Kong flu» + new „vaccines” were introduced in 1966. </a:t>
            </a:r>
            <a:endParaRPr b="0" lang="pl-PL" sz="1800" spc="-1" strike="noStrike">
              <a:solidFill>
                <a:srgbClr val="000000"/>
              </a:solidFill>
              <a:latin typeface="Arial"/>
            </a:endParaRPr>
          </a:p>
          <a:p>
            <a:pPr indent="0">
              <a:lnSpc>
                <a:spcPct val="150000"/>
              </a:lnSpc>
              <a:spcBef>
                <a:spcPts val="1417"/>
              </a:spcBef>
              <a:buNone/>
              <a:tabLst>
                <a:tab algn="l" pos="0"/>
              </a:tabLst>
            </a:pPr>
            <a:r>
              <a:rPr b="1" lang="pl-PL" sz="2000" spc="-1" strike="noStrike">
                <a:solidFill>
                  <a:srgbClr val="000000"/>
                </a:solidFill>
                <a:latin typeface="system-ui;sans-serif"/>
              </a:rPr>
              <a:t>(25-26 strong US military satelites with microwave technology for communication was launched worldwide).</a:t>
            </a:r>
            <a:endParaRPr b="0" lang="pl-PL" sz="2000" spc="-1" strike="noStrike">
              <a:solidFill>
                <a:srgbClr val="000000"/>
              </a:solidFill>
              <a:latin typeface="Arial"/>
            </a:endParaRPr>
          </a:p>
          <a:p>
            <a:pPr indent="0">
              <a:lnSpc>
                <a:spcPct val="150000"/>
              </a:lnSpc>
              <a:spcBef>
                <a:spcPts val="1417"/>
              </a:spcBef>
              <a:buNone/>
              <a:tabLst>
                <a:tab algn="l" pos="0"/>
              </a:tabLst>
            </a:pPr>
            <a:r>
              <a:rPr b="1" lang="pl-PL" sz="2000" spc="-1" strike="noStrike">
                <a:solidFill>
                  <a:srgbClr val="000000"/>
                </a:solidFill>
                <a:latin typeface="system-ui;sans-serif"/>
              </a:rPr>
              <a:t>Additional Soviet satelites. </a:t>
            </a:r>
            <a:endParaRPr b="0" lang="pl-PL" sz="2000" spc="-1" strike="noStrike">
              <a:solidFill>
                <a:srgbClr val="000000"/>
              </a:solidFill>
              <a:latin typeface="Arial"/>
            </a:endParaRPr>
          </a:p>
          <a:p>
            <a:pPr indent="0">
              <a:lnSpc>
                <a:spcPct val="150000"/>
              </a:lnSpc>
              <a:spcBef>
                <a:spcPts val="1417"/>
              </a:spcBef>
              <a:buNone/>
              <a:tabLst>
                <a:tab algn="l" pos="0"/>
              </a:tabLst>
            </a:pPr>
            <a:r>
              <a:rPr b="1" lang="pl-PL" sz="1800" spc="-1" strike="noStrike">
                <a:solidFill>
                  <a:srgbClr val="000000"/>
                </a:solidFill>
                <a:latin typeface="system-ui;sans-serif"/>
              </a:rPr>
              <a:t>It constituted a new Global EMF Event. </a:t>
            </a:r>
            <a:endParaRPr b="0" lang="pl-PL" sz="1800" spc="-1" strike="noStrike">
              <a:solidFill>
                <a:srgbClr val="000000"/>
              </a:solidFill>
              <a:latin typeface="Arial"/>
            </a:endParaRPr>
          </a:p>
          <a:p>
            <a:pPr indent="0">
              <a:lnSpc>
                <a:spcPct val="150000"/>
              </a:lnSpc>
              <a:spcBef>
                <a:spcPts val="1417"/>
              </a:spcBef>
              <a:buNone/>
              <a:tabLst>
                <a:tab algn="l" pos="0"/>
              </a:tabLst>
            </a:pPr>
            <a:r>
              <a:rPr b="1" lang="pl-PL" sz="1800" spc="-1" strike="noStrike" u="sng">
                <a:solidFill>
                  <a:srgbClr val="c9211e"/>
                </a:solidFill>
                <a:uFillTx/>
                <a:latin typeface="system-ui;sans-serif"/>
              </a:rPr>
              <a:t>1-4 million deaths</a:t>
            </a:r>
            <a:endParaRPr b="0" lang="pl-PL"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PlaceHolder 1"/>
          <p:cNvSpPr>
            <a:spLocks noGrp="1"/>
          </p:cNvSpPr>
          <p:nvPr>
            <p:ph type="title"/>
          </p:nvPr>
        </p:nvSpPr>
        <p:spPr>
          <a:xfrm>
            <a:off x="504000" y="226080"/>
            <a:ext cx="885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The History of the Virus Narrative. vs. the factual EMF events. </a:t>
            </a:r>
            <a:r>
              <a:rPr b="0" lang="pl-PL" sz="1800" spc="-1" strike="noStrike" u="sng">
                <a:solidFill>
                  <a:srgbClr val="000000"/>
                </a:solidFill>
                <a:uFillTx/>
                <a:latin typeface="Arial"/>
              </a:rPr>
              <a:t>From 1889 until 2022</a:t>
            </a:r>
            <a:endParaRPr b="0" lang="pl-PL" sz="1800" spc="-1" strike="noStrike">
              <a:solidFill>
                <a:srgbClr val="000000"/>
              </a:solidFill>
              <a:latin typeface="Arial"/>
            </a:endParaRPr>
          </a:p>
        </p:txBody>
      </p:sp>
      <p:sp>
        <p:nvSpPr>
          <p:cNvPr id="198" name="PlaceHolder 2"/>
          <p:cNvSpPr>
            <a:spLocks noGrp="1"/>
          </p:cNvSpPr>
          <p:nvPr>
            <p:ph/>
          </p:nvPr>
        </p:nvSpPr>
        <p:spPr>
          <a:xfrm rot="21584400">
            <a:off x="549720" y="920520"/>
            <a:ext cx="9159840" cy="4361400"/>
          </a:xfrm>
          <a:prstGeom prst="rect">
            <a:avLst/>
          </a:prstGeom>
          <a:noFill/>
          <a:ln w="0">
            <a:noFill/>
          </a:ln>
        </p:spPr>
        <p:txBody>
          <a:bodyPr lIns="0" rIns="0" tIns="0" bIns="0" anchor="t">
            <a:normAutofit/>
          </a:bodyPr>
          <a:p>
            <a:pPr indent="-324000">
              <a:lnSpc>
                <a:spcPct val="100000"/>
              </a:lnSpc>
              <a:buClr>
                <a:srgbClr val="000000"/>
              </a:buClr>
              <a:buFont typeface="Wingdings" charset="2"/>
              <a:buChar char=""/>
            </a:pPr>
            <a:r>
              <a:rPr b="1" lang="pl-PL" sz="2400" spc="-1" strike="noStrike" u="sng">
                <a:solidFill>
                  <a:srgbClr val="000000"/>
                </a:solidFill>
                <a:uFillTx/>
                <a:latin typeface="Arial"/>
              </a:rPr>
              <a:t>5. introduction of NMT mobile 450 MHz phones in 1981-2: </a:t>
            </a:r>
            <a:endParaRPr b="0" lang="pl-PL" sz="2400" spc="-1" strike="noStrike">
              <a:solidFill>
                <a:srgbClr val="000000"/>
              </a:solidFill>
              <a:latin typeface="Arial"/>
            </a:endParaRPr>
          </a:p>
          <a:p>
            <a:pPr indent="0">
              <a:lnSpc>
                <a:spcPct val="100000"/>
              </a:lnSpc>
              <a:buNone/>
            </a:pPr>
            <a:endParaRPr b="0" lang="pl-PL" sz="2000" spc="-1" strike="noStrike">
              <a:solidFill>
                <a:srgbClr val="000000"/>
              </a:solidFill>
              <a:latin typeface="Arial"/>
            </a:endParaRPr>
          </a:p>
          <a:p>
            <a:pPr indent="-324000">
              <a:lnSpc>
                <a:spcPct val="100000"/>
              </a:lnSpc>
              <a:buClr>
                <a:srgbClr val="000000"/>
              </a:buClr>
              <a:buFont typeface="Wingdings" charset="2"/>
              <a:buChar char=""/>
            </a:pPr>
            <a:r>
              <a:rPr b="1" lang="pl-PL" sz="2000" spc="-1" strike="noStrike" u="sng">
                <a:solidFill>
                  <a:srgbClr val="000000"/>
                </a:solidFill>
                <a:uFillTx/>
                <a:latin typeface="Arial"/>
              </a:rPr>
              <a:t>"a severe and early flu. Documentation.</a:t>
            </a:r>
            <a:endParaRPr b="0" lang="pl-PL" sz="20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https://www.upi.com/Archives/1985/02/15/Flu-outbreak-worst-since-1980-81-epidemic/1302477291600/</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1" lang="pl-PL" sz="2000" spc="-1" strike="noStrike">
                <a:solidFill>
                  <a:srgbClr val="000000"/>
                </a:solidFill>
                <a:latin typeface="Arial"/>
              </a:rPr>
              <a:t>The 1980–81 death toll of 52,000 was the highest since the Asian flu epidemic of 1957–58, which prompted federal health officials to conclude the vaccine in use at the time afforded less than 50 percent protection.</a:t>
            </a:r>
            <a:endParaRPr b="0" lang="pl-PL" sz="2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PlaceHolder 1"/>
          <p:cNvSpPr>
            <a:spLocks noGrp="1"/>
          </p:cNvSpPr>
          <p:nvPr>
            <p:ph type="title"/>
          </p:nvPr>
        </p:nvSpPr>
        <p:spPr>
          <a:xfrm>
            <a:off x="504000" y="226080"/>
            <a:ext cx="885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The History of the Virus Narrative. vs. the factual EMF events. </a:t>
            </a:r>
            <a:r>
              <a:rPr b="0" lang="pl-PL" sz="1800" spc="-1" strike="noStrike" u="sng">
                <a:solidFill>
                  <a:srgbClr val="000000"/>
                </a:solidFill>
                <a:uFillTx/>
                <a:latin typeface="Arial"/>
              </a:rPr>
              <a:t>From 1889 until 2022</a:t>
            </a:r>
            <a:endParaRPr b="0" lang="pl-PL" sz="1800" spc="-1" strike="noStrike">
              <a:solidFill>
                <a:srgbClr val="000000"/>
              </a:solidFill>
              <a:latin typeface="Arial"/>
            </a:endParaRPr>
          </a:p>
        </p:txBody>
      </p:sp>
      <p:sp>
        <p:nvSpPr>
          <p:cNvPr id="200" name="PlaceHolder 2"/>
          <p:cNvSpPr>
            <a:spLocks noGrp="1"/>
          </p:cNvSpPr>
          <p:nvPr>
            <p:ph/>
          </p:nvPr>
        </p:nvSpPr>
        <p:spPr>
          <a:xfrm rot="21584400">
            <a:off x="369720" y="699120"/>
            <a:ext cx="9159840" cy="4361400"/>
          </a:xfrm>
          <a:prstGeom prst="rect">
            <a:avLst/>
          </a:prstGeom>
          <a:noFill/>
          <a:ln w="0">
            <a:noFill/>
          </a:ln>
        </p:spPr>
        <p:txBody>
          <a:bodyPr lIns="0" rIns="0" tIns="0" bIns="0" anchor="t">
            <a:normAutofit/>
          </a:bodyPr>
          <a:p>
            <a:pPr indent="-324000">
              <a:lnSpc>
                <a:spcPct val="100000"/>
              </a:lnSpc>
              <a:buClr>
                <a:srgbClr val="000000"/>
              </a:buClr>
              <a:buFont typeface="Wingdings" charset="2"/>
              <a:buChar char=""/>
            </a:pPr>
            <a:r>
              <a:rPr b="1" lang="pl-PL" sz="2600" spc="-1" strike="noStrike" u="sng">
                <a:solidFill>
                  <a:srgbClr val="000000"/>
                </a:solidFill>
                <a:uFillTx/>
                <a:latin typeface="Arial"/>
              </a:rPr>
              <a:t>6. introduction of GSM in 1991–2</a:t>
            </a:r>
            <a:endParaRPr b="0" lang="pl-PL" sz="26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«And yet another hard flu»</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2G. GSM. 900 mhz. Desember 1991. First in Finland, Sweden, and Norway.</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Editorial Note: For the 1991–92 influenza season, the level and pattern of national influenza activity have been unusual for at least two reasons. First, in the United States, community outbreaks of influenza in several different regions of the country rarely occur before December. Second, influenza A (H3N2), predominant among influenza virus subtypes this season, is usually associated with outbreaks among adults in addition to schoolchildren; however, outbreaks among adults can be anticipated as the season progresses.</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https://www.cdc.gov/mmwr/preview/mmwrhtml/00015636.htm</a:t>
            </a:r>
            <a:endParaRPr b="0" lang="pl-PL"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PlaceHolder 1"/>
          <p:cNvSpPr>
            <a:spLocks noGrp="1"/>
          </p:cNvSpPr>
          <p:nvPr>
            <p:ph type="title"/>
          </p:nvPr>
        </p:nvSpPr>
        <p:spPr>
          <a:xfrm>
            <a:off x="504000" y="226080"/>
            <a:ext cx="885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The History of the Virus Narrative. vs. the factual EMF events. </a:t>
            </a:r>
            <a:r>
              <a:rPr b="0" lang="pl-PL" sz="1800" spc="-1" strike="noStrike" u="sng">
                <a:solidFill>
                  <a:srgbClr val="000000"/>
                </a:solidFill>
                <a:uFillTx/>
                <a:latin typeface="Arial"/>
              </a:rPr>
              <a:t>From 1889 until 2022</a:t>
            </a:r>
            <a:endParaRPr b="0" lang="pl-PL" sz="1800" spc="-1" strike="noStrike">
              <a:solidFill>
                <a:srgbClr val="000000"/>
              </a:solidFill>
              <a:latin typeface="Arial"/>
            </a:endParaRPr>
          </a:p>
        </p:txBody>
      </p:sp>
      <p:sp>
        <p:nvSpPr>
          <p:cNvPr id="202" name="PlaceHolder 2"/>
          <p:cNvSpPr>
            <a:spLocks noGrp="1"/>
          </p:cNvSpPr>
          <p:nvPr>
            <p:ph/>
          </p:nvPr>
        </p:nvSpPr>
        <p:spPr>
          <a:xfrm rot="21584400">
            <a:off x="369720" y="699120"/>
            <a:ext cx="9159840" cy="4361400"/>
          </a:xfrm>
          <a:prstGeom prst="rect">
            <a:avLst/>
          </a:prstGeom>
          <a:noFill/>
          <a:ln w="0">
            <a:noFill/>
          </a:ln>
        </p:spPr>
        <p:txBody>
          <a:bodyPr lIns="0" rIns="0" tIns="0" bIns="0" anchor="t">
            <a:normAutofit/>
          </a:bodyPr>
          <a:p>
            <a:pPr indent="-324000">
              <a:lnSpc>
                <a:spcPct val="100000"/>
              </a:lnSpc>
              <a:buClr>
                <a:srgbClr val="000000"/>
              </a:buClr>
              <a:buFont typeface="Wingdings" charset="2"/>
              <a:buChar char=""/>
            </a:pPr>
            <a:r>
              <a:rPr b="1" lang="pl-PL" sz="2000" spc="-1" strike="noStrike" u="sng">
                <a:solidFill>
                  <a:srgbClr val="000000"/>
                </a:solidFill>
                <a:uFillTx/>
                <a:latin typeface="Arial"/>
              </a:rPr>
              <a:t>7A. introduction of 3G FIRST in Sweden and Nordic countries in 2001–2.</a:t>
            </a:r>
            <a:endParaRPr b="0" lang="pl-PL" sz="20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1" lang="pl-PL" sz="1800" spc="-1" strike="noStrike">
                <a:solidFill>
                  <a:srgbClr val="000000"/>
                </a:solidFill>
                <a:latin typeface="Arial"/>
              </a:rPr>
              <a:t>«a very hard flu in the Nordic countries, but not on the continent of Europe»</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1" lang="pl-PL" sz="1800" spc="-1" strike="noStrike">
                <a:solidFill>
                  <a:srgbClr val="000000"/>
                </a:solidFill>
                <a:latin typeface="Arial"/>
              </a:rPr>
              <a:t>3G. From 2001–2002 Up to 2100 mhz</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1" lang="pl-PL" sz="1800" spc="-1" strike="noStrike">
                <a:solidFill>
                  <a:srgbClr val="000000"/>
                </a:solidFill>
                <a:latin typeface="Arial"/>
              </a:rPr>
              <a:t>A unique Nordic hard flu season</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1" lang="pl-PL" sz="1800" spc="-1" strike="noStrike">
                <a:solidFill>
                  <a:srgbClr val="000000"/>
                </a:solidFill>
                <a:latin typeface="Arial"/>
              </a:rPr>
              <a:t>https://www.dagensmedicin.se/specialistomraden/smarta/fler-fall-av-svar-influensa-i-sverige/</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1" lang="pl-PL" sz="1800" spc="-1" strike="noStrike">
                <a:solidFill>
                  <a:srgbClr val="000000"/>
                </a:solidFill>
                <a:latin typeface="Arial"/>
              </a:rPr>
              <a:t>But not in continental Europe. The difference is that Continental Europe launched 3G years later than the Nordic countries.</a:t>
            </a:r>
            <a:endParaRPr b="0" lang="pl-PL"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PlaceHolder 1"/>
          <p:cNvSpPr>
            <a:spLocks noGrp="1"/>
          </p:cNvSpPr>
          <p:nvPr>
            <p:ph type="title"/>
          </p:nvPr>
        </p:nvSpPr>
        <p:spPr>
          <a:xfrm>
            <a:off x="504000" y="226080"/>
            <a:ext cx="885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The History of the Virus Narrative. vs. the factual EMF events. </a:t>
            </a:r>
            <a:r>
              <a:rPr b="0" lang="pl-PL" sz="1800" spc="-1" strike="noStrike" u="sng">
                <a:solidFill>
                  <a:srgbClr val="000000"/>
                </a:solidFill>
                <a:uFillTx/>
                <a:latin typeface="Arial"/>
              </a:rPr>
              <a:t>From 1889 until 2022</a:t>
            </a:r>
            <a:endParaRPr b="0" lang="pl-PL" sz="1800" spc="-1" strike="noStrike">
              <a:solidFill>
                <a:srgbClr val="000000"/>
              </a:solidFill>
              <a:latin typeface="Arial"/>
            </a:endParaRPr>
          </a:p>
        </p:txBody>
      </p:sp>
      <p:sp>
        <p:nvSpPr>
          <p:cNvPr id="204" name="PlaceHolder 2"/>
          <p:cNvSpPr>
            <a:spLocks noGrp="1"/>
          </p:cNvSpPr>
          <p:nvPr>
            <p:ph/>
          </p:nvPr>
        </p:nvSpPr>
        <p:spPr>
          <a:xfrm rot="21584400">
            <a:off x="369720" y="699120"/>
            <a:ext cx="9159840" cy="4361400"/>
          </a:xfrm>
          <a:prstGeom prst="rect">
            <a:avLst/>
          </a:prstGeom>
          <a:noFill/>
          <a:ln w="0">
            <a:noFill/>
          </a:ln>
        </p:spPr>
        <p:txBody>
          <a:bodyPr lIns="0" rIns="0" tIns="0" bIns="0" anchor="t">
            <a:normAutofit/>
          </a:bodyPr>
          <a:p>
            <a:pPr indent="-324000">
              <a:lnSpc>
                <a:spcPct val="100000"/>
              </a:lnSpc>
              <a:buClr>
                <a:srgbClr val="000000"/>
              </a:buClr>
              <a:buFont typeface="Wingdings" charset="2"/>
              <a:buChar char=""/>
            </a:pPr>
            <a:r>
              <a:rPr b="1" lang="pl-PL" sz="2000" spc="-1" strike="noStrike" u="sng">
                <a:solidFill>
                  <a:srgbClr val="000000"/>
                </a:solidFill>
                <a:uFillTx/>
                <a:latin typeface="Arial"/>
              </a:rPr>
              <a:t>7B. introduction/ Upgrade to 2003 3G Upgrade. </a:t>
            </a:r>
            <a:endParaRPr b="0" lang="pl-PL" sz="2000" spc="-1" strike="noStrike">
              <a:solidFill>
                <a:srgbClr val="000000"/>
              </a:solidFill>
              <a:latin typeface="Arial"/>
            </a:endParaRPr>
          </a:p>
          <a:p>
            <a:pPr indent="0">
              <a:lnSpc>
                <a:spcPct val="100000"/>
              </a:lnSpc>
              <a:buNone/>
            </a:pPr>
            <a:r>
              <a:rPr b="1" lang="pl-PL" sz="2000" spc="-1" strike="noStrike">
                <a:solidFill>
                  <a:srgbClr val="000000"/>
                </a:solidFill>
                <a:latin typeface="Arial"/>
              </a:rPr>
              <a:t>The first Commercial high speed, up to 21 mb/second in some countries. </a:t>
            </a:r>
            <a:endParaRPr b="0" lang="pl-PL" sz="2000" spc="-1" strike="noStrike">
              <a:solidFill>
                <a:srgbClr val="000000"/>
              </a:solidFill>
              <a:latin typeface="Arial"/>
            </a:endParaRPr>
          </a:p>
          <a:p>
            <a:pPr indent="-324000">
              <a:lnSpc>
                <a:spcPct val="100000"/>
              </a:lnSpc>
              <a:buClr>
                <a:srgbClr val="000000"/>
              </a:buClr>
              <a:buFont typeface="Wingdings" charset="2"/>
              <a:buChar char=""/>
            </a:pPr>
            <a:r>
              <a:rPr b="1" lang="pl-PL" sz="2000" spc="-1" strike="noStrike">
                <a:solidFill>
                  <a:srgbClr val="000000"/>
                </a:solidFill>
                <a:latin typeface="Arial"/>
              </a:rPr>
              <a:t>Asia, big cities,  gradually built out. </a:t>
            </a:r>
            <a:endParaRPr b="0" lang="pl-PL" sz="2000" spc="-1" strike="noStrike">
              <a:solidFill>
                <a:srgbClr val="000000"/>
              </a:solidFill>
              <a:latin typeface="Arial"/>
            </a:endParaRPr>
          </a:p>
          <a:p>
            <a:pPr indent="0">
              <a:lnSpc>
                <a:spcPct val="100000"/>
              </a:lnSpc>
              <a:buNone/>
            </a:pPr>
            <a:endParaRPr b="0" lang="pl-PL" sz="2000" spc="-1" strike="noStrike">
              <a:solidFill>
                <a:srgbClr val="000000"/>
              </a:solidFill>
              <a:latin typeface="Arial"/>
            </a:endParaRPr>
          </a:p>
          <a:p>
            <a:pPr indent="-324000">
              <a:lnSpc>
                <a:spcPct val="100000"/>
              </a:lnSpc>
              <a:buClr>
                <a:srgbClr val="000000"/>
              </a:buClr>
              <a:buFont typeface="Wingdings" charset="2"/>
              <a:buChar char=""/>
            </a:pPr>
            <a:r>
              <a:rPr b="1" lang="pl-PL" sz="2000" spc="-1" strike="noStrike">
                <a:solidFill>
                  <a:srgbClr val="000000"/>
                </a:solidFill>
                <a:latin typeface="Arial"/>
              </a:rPr>
              <a:t>The first real internet phone with camera. </a:t>
            </a:r>
            <a:endParaRPr b="0" lang="pl-PL" sz="2000" spc="-1" strike="noStrike">
              <a:solidFill>
                <a:srgbClr val="000000"/>
              </a:solidFill>
              <a:latin typeface="Arial"/>
            </a:endParaRPr>
          </a:p>
          <a:p>
            <a:pPr indent="0">
              <a:lnSpc>
                <a:spcPct val="100000"/>
              </a:lnSpc>
              <a:buNone/>
            </a:pPr>
            <a:endParaRPr b="0" lang="pl-PL" sz="2000" spc="-1" strike="noStrike">
              <a:solidFill>
                <a:srgbClr val="000000"/>
              </a:solidFill>
              <a:latin typeface="Arial"/>
            </a:endParaRPr>
          </a:p>
          <a:p>
            <a:pPr indent="0">
              <a:lnSpc>
                <a:spcPct val="100000"/>
              </a:lnSpc>
              <a:buNone/>
            </a:pPr>
            <a:r>
              <a:rPr b="1" lang="pl-PL" sz="2000" spc="-1" strike="noStrike">
                <a:solidFill>
                  <a:srgbClr val="000000"/>
                </a:solidFill>
                <a:latin typeface="Arial"/>
              </a:rPr>
              <a:t>And what did we get?</a:t>
            </a:r>
            <a:endParaRPr b="0" lang="pl-PL" sz="2000" spc="-1" strike="noStrike">
              <a:solidFill>
                <a:srgbClr val="000000"/>
              </a:solidFill>
              <a:latin typeface="Arial"/>
            </a:endParaRPr>
          </a:p>
          <a:p>
            <a:pPr indent="0">
              <a:lnSpc>
                <a:spcPct val="100000"/>
              </a:lnSpc>
              <a:buNone/>
            </a:pPr>
            <a:endParaRPr b="0" lang="pl-PL" sz="2000" spc="-1" strike="noStrike">
              <a:solidFill>
                <a:srgbClr val="000000"/>
              </a:solidFill>
              <a:latin typeface="Arial"/>
            </a:endParaRPr>
          </a:p>
          <a:p>
            <a:pPr indent="0">
              <a:lnSpc>
                <a:spcPct val="100000"/>
              </a:lnSpc>
              <a:buNone/>
            </a:pPr>
            <a:r>
              <a:rPr b="1" lang="pl-PL" sz="2000" spc="-1" strike="noStrike">
                <a:solidFill>
                  <a:srgbClr val="000000"/>
                </a:solidFill>
                <a:latin typeface="Arial"/>
              </a:rPr>
              <a:t>1. Sars1. </a:t>
            </a:r>
            <a:r>
              <a:rPr b="1" lang="pl-PL" sz="2000" spc="-1" strike="noStrike">
                <a:solidFill>
                  <a:srgbClr val="000000"/>
                </a:solidFill>
                <a:latin typeface="Arial"/>
              </a:rPr>
              <a:t>	</a:t>
            </a:r>
            <a:r>
              <a:rPr b="1" lang="pl-PL" sz="2000" spc="-1" strike="noStrike">
                <a:solidFill>
                  <a:srgbClr val="000000"/>
                </a:solidFill>
                <a:latin typeface="Arial"/>
              </a:rPr>
              <a:t>2002-2003.</a:t>
            </a:r>
            <a:endParaRPr b="0" lang="pl-PL" sz="2000" spc="-1" strike="noStrike">
              <a:solidFill>
                <a:srgbClr val="000000"/>
              </a:solidFill>
              <a:latin typeface="Arial"/>
            </a:endParaRPr>
          </a:p>
          <a:p>
            <a:pPr indent="0">
              <a:lnSpc>
                <a:spcPct val="100000"/>
              </a:lnSpc>
              <a:buNone/>
            </a:pPr>
            <a:endParaRPr b="0" lang="pl-PL" sz="2000" spc="-1" strike="noStrike">
              <a:solidFill>
                <a:srgbClr val="000000"/>
              </a:solidFill>
              <a:latin typeface="Arial"/>
            </a:endParaRPr>
          </a:p>
          <a:p>
            <a:pPr indent="0">
              <a:lnSpc>
                <a:spcPct val="100000"/>
              </a:lnSpc>
              <a:buNone/>
            </a:pPr>
            <a:r>
              <a:rPr b="1" lang="pl-PL" sz="2000" spc="-1" strike="noStrike">
                <a:solidFill>
                  <a:srgbClr val="000000"/>
                </a:solidFill>
                <a:latin typeface="Arial"/>
              </a:rPr>
              <a:t>2. Bird Flu. </a:t>
            </a:r>
            <a:r>
              <a:rPr b="1" lang="pl-PL" sz="2000" spc="-1" strike="noStrike">
                <a:solidFill>
                  <a:srgbClr val="000000"/>
                </a:solidFill>
                <a:latin typeface="Arial"/>
              </a:rPr>
              <a:t>	</a:t>
            </a:r>
            <a:r>
              <a:rPr b="1" lang="pl-PL" sz="2000" spc="-1" strike="noStrike">
                <a:solidFill>
                  <a:srgbClr val="000000"/>
                </a:solidFill>
                <a:latin typeface="Arial"/>
              </a:rPr>
              <a:t>2003-2004. </a:t>
            </a:r>
            <a:endParaRPr b="0" lang="pl-PL" sz="2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5" name="PlaceHolder 1"/>
          <p:cNvSpPr>
            <a:spLocks noGrp="1"/>
          </p:cNvSpPr>
          <p:nvPr>
            <p:ph type="title"/>
          </p:nvPr>
        </p:nvSpPr>
        <p:spPr>
          <a:xfrm>
            <a:off x="504000" y="226080"/>
            <a:ext cx="885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The History of the Virus Narrative. vs. the factual EMF events. </a:t>
            </a:r>
            <a:r>
              <a:rPr b="0" lang="pl-PL" sz="1800" spc="-1" strike="noStrike" u="sng">
                <a:solidFill>
                  <a:srgbClr val="000000"/>
                </a:solidFill>
                <a:uFillTx/>
                <a:latin typeface="Arial"/>
              </a:rPr>
              <a:t>From 1889 until 2022</a:t>
            </a:r>
            <a:endParaRPr b="0" lang="pl-PL" sz="1800" spc="-1" strike="noStrike">
              <a:solidFill>
                <a:srgbClr val="000000"/>
              </a:solidFill>
              <a:latin typeface="Arial"/>
            </a:endParaRPr>
          </a:p>
        </p:txBody>
      </p:sp>
      <p:sp>
        <p:nvSpPr>
          <p:cNvPr id="206" name="PlaceHolder 2"/>
          <p:cNvSpPr>
            <a:spLocks noGrp="1"/>
          </p:cNvSpPr>
          <p:nvPr>
            <p:ph/>
          </p:nvPr>
        </p:nvSpPr>
        <p:spPr>
          <a:xfrm rot="21584400">
            <a:off x="369720" y="699120"/>
            <a:ext cx="9159840" cy="4361400"/>
          </a:xfrm>
          <a:prstGeom prst="rect">
            <a:avLst/>
          </a:prstGeom>
          <a:noFill/>
          <a:ln w="0">
            <a:noFill/>
          </a:ln>
        </p:spPr>
        <p:txBody>
          <a:bodyPr lIns="0" rIns="0" tIns="0" bIns="0" anchor="t">
            <a:normAutofit/>
          </a:bodyPr>
          <a:p>
            <a:pPr indent="0">
              <a:lnSpc>
                <a:spcPct val="100000"/>
              </a:lnSpc>
              <a:buNone/>
            </a:pPr>
            <a:r>
              <a:rPr b="1" lang="pl-PL" sz="2200" spc="-1" strike="noStrike" u="sng">
                <a:solidFill>
                  <a:srgbClr val="000000"/>
                </a:solidFill>
                <a:uFillTx/>
                <a:latin typeface="Arial"/>
              </a:rPr>
              <a:t>8. Introduction of 4G in 2009-2010: Speed ca. 12 mb/s</a:t>
            </a:r>
            <a:endParaRPr b="0" lang="pl-PL" sz="22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«The Swine Flu 2010-2011»</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approximately 500.000 lab-confirmed deaths.</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And many were destroyed by a new experimental vaccine causing mange-like neurological damage known now as "Narkolepsi.</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 2009. First in the Nordic countries! 4G. LTE. Nokia/Ericsson. Telia. Telenor.</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They use frequencies between 700 and 2700 MHz!</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The mass destruction of insects and birds, as well as honey bees, is connected to this timeline. Mainly after 3G in 2001–2004.</a:t>
            </a:r>
            <a:endParaRPr b="0" lang="pl-PL"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PlaceHolder 1"/>
          <p:cNvSpPr>
            <a:spLocks noGrp="1"/>
          </p:cNvSpPr>
          <p:nvPr>
            <p:ph type="title"/>
          </p:nvPr>
        </p:nvSpPr>
        <p:spPr>
          <a:xfrm>
            <a:off x="504000" y="226080"/>
            <a:ext cx="885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The History of the Virus Narrative. vs. the factual EMF events. </a:t>
            </a:r>
            <a:r>
              <a:rPr b="0" lang="pl-PL" sz="1800" spc="-1" strike="noStrike" u="sng">
                <a:solidFill>
                  <a:srgbClr val="000000"/>
                </a:solidFill>
                <a:uFillTx/>
                <a:latin typeface="Arial"/>
              </a:rPr>
              <a:t>From 1889 until 2022</a:t>
            </a:r>
            <a:endParaRPr b="0" lang="pl-PL" sz="1800" spc="-1" strike="noStrike">
              <a:solidFill>
                <a:srgbClr val="000000"/>
              </a:solidFill>
              <a:latin typeface="Arial"/>
            </a:endParaRPr>
          </a:p>
        </p:txBody>
      </p:sp>
      <p:sp>
        <p:nvSpPr>
          <p:cNvPr id="208" name="PlaceHolder 2"/>
          <p:cNvSpPr>
            <a:spLocks noGrp="1"/>
          </p:cNvSpPr>
          <p:nvPr>
            <p:ph/>
          </p:nvPr>
        </p:nvSpPr>
        <p:spPr>
          <a:xfrm rot="21584400">
            <a:off x="369720" y="699120"/>
            <a:ext cx="9159840" cy="4361400"/>
          </a:xfrm>
          <a:prstGeom prst="rect">
            <a:avLst/>
          </a:prstGeom>
          <a:noFill/>
          <a:ln w="0">
            <a:noFill/>
          </a:ln>
        </p:spPr>
        <p:txBody>
          <a:bodyPr lIns="0" rIns="0" tIns="0" bIns="0" anchor="t">
            <a:normAutofit/>
          </a:bodyPr>
          <a:p>
            <a:pPr indent="0">
              <a:spcBef>
                <a:spcPts val="1417"/>
              </a:spcBef>
              <a:buNone/>
            </a:pPr>
            <a:r>
              <a:rPr b="1" lang="pl-PL" sz="2400" spc="-1" strike="noStrike" u="sng">
                <a:solidFill>
                  <a:srgbClr val="500050"/>
                </a:solidFill>
                <a:uFillTx/>
                <a:latin typeface="Arial;Helvetica"/>
              </a:rPr>
              <a:t>9. The Intro of „4G LTE Advanced” in 2014-2016, </a:t>
            </a:r>
            <a:r>
              <a:rPr b="0" lang="pl-PL" sz="1400" spc="-1" strike="noStrike">
                <a:solidFill>
                  <a:srgbClr val="500050"/>
                </a:solidFill>
                <a:latin typeface="Arial;Helvetica"/>
              </a:rPr>
              <a:t>	</a:t>
            </a:r>
            <a:endParaRPr b="0" lang="pl-PL" sz="1400" spc="-1" strike="noStrike">
              <a:solidFill>
                <a:srgbClr val="000000"/>
              </a:solidFill>
              <a:latin typeface="Arial"/>
            </a:endParaRPr>
          </a:p>
          <a:p>
            <a:pPr indent="0">
              <a:spcBef>
                <a:spcPts val="1417"/>
              </a:spcBef>
              <a:buNone/>
            </a:pPr>
            <a:endParaRPr b="0" lang="pl-PL" sz="1600" spc="-1" strike="noStrike">
              <a:solidFill>
                <a:srgbClr val="000000"/>
              </a:solidFill>
              <a:latin typeface="Arial"/>
            </a:endParaRPr>
          </a:p>
          <a:p>
            <a:pPr indent="0">
              <a:spcBef>
                <a:spcPts val="1417"/>
              </a:spcBef>
              <a:buNone/>
            </a:pPr>
            <a:r>
              <a:rPr b="1" lang="pl-PL" sz="1600" spc="-1" strike="noStrike" u="sng">
                <a:solidFill>
                  <a:srgbClr val="000000"/>
                </a:solidFill>
                <a:uFillTx/>
                <a:latin typeface="system-ui;sans-serif"/>
              </a:rPr>
              <a:t>Speed ca 48 mb/s</a:t>
            </a:r>
            <a:endParaRPr b="0" lang="pl-PL" sz="1600" spc="-1" strike="noStrike">
              <a:solidFill>
                <a:srgbClr val="000000"/>
              </a:solidFill>
              <a:latin typeface="Arial"/>
            </a:endParaRPr>
          </a:p>
          <a:p>
            <a:pPr indent="0">
              <a:spcBef>
                <a:spcPts val="1417"/>
              </a:spcBef>
              <a:buNone/>
            </a:pPr>
            <a:r>
              <a:rPr b="1" lang="pl-PL" sz="1800" spc="-1" strike="noStrike">
                <a:solidFill>
                  <a:srgbClr val="500050"/>
                </a:solidFill>
                <a:latin typeface="Arial;Helvetica"/>
              </a:rPr>
              <a:t>centered on 2015, is connected to the N1H1. It was the worst flue season since at least 2011. (4G) (Ref. evidence from Swiss 2015 analyses).</a:t>
            </a:r>
            <a:endParaRPr b="0" lang="pl-PL" sz="1800" spc="-1" strike="noStrike">
              <a:solidFill>
                <a:srgbClr val="500050"/>
              </a:solidFill>
              <a:latin typeface="Arial;Helvetica"/>
            </a:endParaRPr>
          </a:p>
          <a:p>
            <a:pPr indent="0">
              <a:spcBef>
                <a:spcPts val="1417"/>
              </a:spcBef>
              <a:buNone/>
            </a:pPr>
            <a:r>
              <a:rPr b="1" lang="pl-PL" sz="1800" spc="-1" strike="noStrike">
                <a:solidFill>
                  <a:srgbClr val="500050"/>
                </a:solidFill>
                <a:latin typeface="Arial;Helvetica"/>
              </a:rPr>
              <a:t>In some countries it was launched later, like in Canada. </a:t>
            </a:r>
            <a:endParaRPr b="0" lang="pl-PL" sz="1800" spc="-1" strike="noStrike">
              <a:solidFill>
                <a:srgbClr val="500050"/>
              </a:solidFill>
              <a:latin typeface="Arial;Helvetica"/>
            </a:endParaRPr>
          </a:p>
          <a:p>
            <a:pPr indent="0">
              <a:spcBef>
                <a:spcPts val="1417"/>
              </a:spcBef>
              <a:buNone/>
            </a:pPr>
            <a:r>
              <a:rPr b="1" lang="pl-PL" sz="1800" spc="-1" strike="noStrike">
                <a:solidFill>
                  <a:srgbClr val="500050"/>
                </a:solidFill>
                <a:latin typeface="Arial;Helvetica"/>
              </a:rPr>
              <a:t>ttps://www.cdc.gov/flu/about/season/flu-season-2015-2016.htm</a:t>
            </a:r>
            <a:endParaRPr b="0" lang="pl-PL" sz="1800" spc="-1" strike="noStrike">
              <a:solidFill>
                <a:srgbClr val="500050"/>
              </a:solidFill>
              <a:latin typeface="Arial;Helvetica"/>
            </a:endParaRPr>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PlaceHolder 1"/>
          <p:cNvSpPr>
            <a:spLocks noGrp="1"/>
          </p:cNvSpPr>
          <p:nvPr>
            <p:ph type="title"/>
          </p:nvPr>
        </p:nvSpPr>
        <p:spPr>
          <a:xfrm>
            <a:off x="504000" y="226080"/>
            <a:ext cx="885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The History of the Virus Narrative. vs. the factual EMF events. </a:t>
            </a:r>
            <a:r>
              <a:rPr b="0" lang="pl-PL" sz="1800" spc="-1" strike="noStrike" u="sng">
                <a:solidFill>
                  <a:srgbClr val="000000"/>
                </a:solidFill>
                <a:uFillTx/>
                <a:latin typeface="Arial"/>
              </a:rPr>
              <a:t>From 1889 until 2022</a:t>
            </a:r>
            <a:endParaRPr b="0" lang="pl-PL" sz="1800" spc="-1" strike="noStrike">
              <a:solidFill>
                <a:srgbClr val="000000"/>
              </a:solidFill>
              <a:latin typeface="Arial"/>
            </a:endParaRPr>
          </a:p>
        </p:txBody>
      </p:sp>
      <p:sp>
        <p:nvSpPr>
          <p:cNvPr id="210" name="PlaceHolder 2"/>
          <p:cNvSpPr>
            <a:spLocks noGrp="1"/>
          </p:cNvSpPr>
          <p:nvPr>
            <p:ph/>
          </p:nvPr>
        </p:nvSpPr>
        <p:spPr>
          <a:xfrm rot="21584400">
            <a:off x="369720" y="699120"/>
            <a:ext cx="9159840" cy="4361400"/>
          </a:xfrm>
          <a:prstGeom prst="rect">
            <a:avLst/>
          </a:prstGeom>
          <a:noFill/>
          <a:ln w="0">
            <a:noFill/>
          </a:ln>
        </p:spPr>
        <p:txBody>
          <a:bodyPr lIns="0" rIns="0" tIns="0" bIns="0" anchor="t">
            <a:normAutofit/>
          </a:bodyPr>
          <a:p>
            <a:pPr indent="0">
              <a:lnSpc>
                <a:spcPct val="100000"/>
              </a:lnSpc>
              <a:buNone/>
            </a:pPr>
            <a:r>
              <a:rPr b="1" lang="pl-PL" sz="3200" spc="-1" strike="noStrike" u="sng">
                <a:solidFill>
                  <a:srgbClr val="000000"/>
                </a:solidFill>
                <a:uFillTx/>
                <a:latin typeface="Arial"/>
              </a:rPr>
              <a:t>10. </a:t>
            </a:r>
            <a:r>
              <a:rPr b="1" lang="pl-PL" sz="3200" spc="-1" strike="noStrike" u="sng">
                <a:solidFill>
                  <a:srgbClr val="500050"/>
                </a:solidFill>
                <a:uFillTx/>
                <a:latin typeface="Arial;Helvetica"/>
              </a:rPr>
              <a:t>2019-2023. 5G was launched </a:t>
            </a:r>
            <a:endParaRPr b="0" lang="pl-PL" sz="3200" spc="-1" strike="noStrike">
              <a:solidFill>
                <a:srgbClr val="000000"/>
              </a:solidFill>
              <a:latin typeface="Arial"/>
            </a:endParaRPr>
          </a:p>
          <a:p>
            <a:pPr indent="0">
              <a:spcBef>
                <a:spcPts val="1417"/>
              </a:spcBef>
              <a:buNone/>
            </a:pPr>
            <a:r>
              <a:rPr b="1" lang="pl-PL" sz="1400" spc="-1" strike="noStrike">
                <a:solidFill>
                  <a:srgbClr val="500050"/>
                </a:solidFill>
                <a:latin typeface="Arial;Helvetica"/>
              </a:rPr>
              <a:t>with 10.000 MicroCell  Antennas in Wuhan 1.11.-31.12.2019. </a:t>
            </a:r>
            <a:endParaRPr b="0" lang="pl-PL" sz="1400" spc="-1" strike="noStrike">
              <a:solidFill>
                <a:srgbClr val="500050"/>
              </a:solidFill>
              <a:latin typeface="Arial;Helvetica"/>
            </a:endParaRPr>
          </a:p>
          <a:p>
            <a:pPr indent="0">
              <a:spcBef>
                <a:spcPts val="1417"/>
              </a:spcBef>
              <a:buNone/>
            </a:pPr>
            <a:r>
              <a:rPr b="1" lang="pl-PL" sz="1400" spc="-1" strike="noStrike">
                <a:solidFill>
                  <a:srgbClr val="500050"/>
                </a:solidFill>
                <a:latin typeface="Arial;Helvetica"/>
              </a:rPr>
              <a:t>Differences in Frequencies. </a:t>
            </a:r>
            <a:endParaRPr b="0" lang="pl-PL" sz="1400" spc="-1" strike="noStrike">
              <a:solidFill>
                <a:srgbClr val="500050"/>
              </a:solidFill>
              <a:latin typeface="Arial;Helvetica"/>
            </a:endParaRPr>
          </a:p>
          <a:p>
            <a:pPr indent="0">
              <a:spcBef>
                <a:spcPts val="1417"/>
              </a:spcBef>
              <a:buNone/>
            </a:pPr>
            <a:r>
              <a:rPr b="1" lang="pl-PL" sz="1400" spc="-1" strike="noStrike">
                <a:solidFill>
                  <a:srgbClr val="500050"/>
                </a:solidFill>
                <a:latin typeface="Arial;Helvetica"/>
              </a:rPr>
              <a:t>2-3.8 ghz</a:t>
            </a:r>
            <a:r>
              <a:rPr b="1" lang="pl-PL" sz="1400" spc="-1" strike="noStrike">
                <a:solidFill>
                  <a:srgbClr val="500050"/>
                </a:solidFill>
                <a:latin typeface="Arial;Helvetica"/>
              </a:rPr>
              <a:t>	</a:t>
            </a:r>
            <a:r>
              <a:rPr b="1" lang="pl-PL" sz="1400" spc="-1" strike="noStrike">
                <a:solidFill>
                  <a:srgbClr val="500050"/>
                </a:solidFill>
                <a:latin typeface="Arial;Helvetica"/>
              </a:rPr>
              <a:t> in Europe.</a:t>
            </a:r>
            <a:r>
              <a:rPr b="1" lang="pl-PL" sz="1400" spc="-1" strike="noStrike">
                <a:solidFill>
                  <a:srgbClr val="500050"/>
                </a:solidFill>
                <a:latin typeface="Arial;Helvetica"/>
              </a:rPr>
              <a:t>	</a:t>
            </a:r>
            <a:r>
              <a:rPr b="1" lang="pl-PL" sz="1400" spc="-1" strike="noStrike">
                <a:solidFill>
                  <a:srgbClr val="500050"/>
                </a:solidFill>
                <a:latin typeface="Arial;Helvetica"/>
              </a:rPr>
              <a:t>But also in the 600 mhz to 2.5 Ghz Range for Macro Antennas. </a:t>
            </a:r>
            <a:endParaRPr b="0" lang="pl-PL" sz="1400" spc="-1" strike="noStrike">
              <a:solidFill>
                <a:srgbClr val="500050"/>
              </a:solidFill>
              <a:latin typeface="Arial;Helvetica"/>
            </a:endParaRPr>
          </a:p>
          <a:p>
            <a:pPr indent="0">
              <a:spcBef>
                <a:spcPts val="1417"/>
              </a:spcBef>
              <a:buNone/>
            </a:pPr>
            <a:r>
              <a:rPr b="1" lang="pl-PL" sz="1400" spc="-1" strike="noStrike">
                <a:solidFill>
                  <a:srgbClr val="500050"/>
                </a:solidFill>
                <a:latin typeface="Arial;Helvetica"/>
              </a:rPr>
              <a:t>According to Nokia/Ericsson; A Macro Antenna may have 2 senders at 40 Watt each. </a:t>
            </a:r>
            <a:endParaRPr b="0" lang="pl-PL" sz="1400" spc="-1" strike="noStrike">
              <a:solidFill>
                <a:srgbClr val="500050"/>
              </a:solidFill>
              <a:latin typeface="Arial;Helvetica"/>
            </a:endParaRPr>
          </a:p>
          <a:p>
            <a:pPr indent="0">
              <a:spcBef>
                <a:spcPts val="1417"/>
              </a:spcBef>
              <a:buNone/>
            </a:pPr>
            <a:r>
              <a:rPr b="1" lang="pl-PL" sz="1400" spc="-1" strike="noStrike">
                <a:solidFill>
                  <a:srgbClr val="500050"/>
                </a:solidFill>
                <a:latin typeface="Arial;Helvetica"/>
              </a:rPr>
              <a:t>The Microcell antennas typically have 64 antennas of 20 Watt each. That is 80 Watt vs 1280 Watt. 16 x effect.</a:t>
            </a:r>
            <a:endParaRPr b="0" lang="pl-PL" sz="1400" spc="-1" strike="noStrike">
              <a:solidFill>
                <a:srgbClr val="500050"/>
              </a:solidFill>
              <a:latin typeface="Arial;Helvetica"/>
            </a:endParaRPr>
          </a:p>
          <a:p>
            <a:pPr indent="0">
              <a:spcBef>
                <a:spcPts val="1417"/>
              </a:spcBef>
              <a:buNone/>
            </a:pPr>
            <a:r>
              <a:rPr b="1" lang="pl-PL" sz="1400" spc="-1" strike="noStrike">
                <a:solidFill>
                  <a:srgbClr val="500050"/>
                </a:solidFill>
                <a:latin typeface="Arial;Helvetica"/>
              </a:rPr>
              <a:t>26-38 GHZ in USA</a:t>
            </a:r>
            <a:r>
              <a:rPr b="0" lang="pl-PL" sz="1800" spc="-1" strike="noStrike">
                <a:solidFill>
                  <a:srgbClr val="500050"/>
                </a:solidFill>
                <a:latin typeface="Arial;Helvetica"/>
              </a:rPr>
              <a:t>.</a:t>
            </a:r>
            <a:r>
              <a:rPr b="0" lang="pl-PL" sz="1800" spc="-1" strike="noStrike">
                <a:solidFill>
                  <a:srgbClr val="500050"/>
                </a:solidFill>
                <a:latin typeface="Arial;Helvetica"/>
              </a:rPr>
              <a:t>	</a:t>
            </a:r>
            <a:r>
              <a:rPr b="0" lang="pl-PL" sz="1800" spc="-1" strike="noStrike">
                <a:solidFill>
                  <a:srgbClr val="500050"/>
                </a:solidFill>
                <a:latin typeface="Arial;Helvetica"/>
              </a:rPr>
              <a:t>	</a:t>
            </a:r>
            <a:r>
              <a:rPr b="0" lang="pl-PL" sz="1800" spc="-1" strike="noStrike">
                <a:solidFill>
                  <a:srgbClr val="500050"/>
                </a:solidFill>
                <a:latin typeface="Arial;Helvetica"/>
              </a:rPr>
              <a:t>	</a:t>
            </a:r>
            <a:r>
              <a:rPr b="0" lang="pl-PL" sz="1800" spc="-1" strike="noStrike">
                <a:solidFill>
                  <a:srgbClr val="500050"/>
                </a:solidFill>
                <a:latin typeface="Arial;Helvetica"/>
              </a:rPr>
              <a:t>	</a:t>
            </a:r>
            <a:r>
              <a:rPr b="0" lang="pl-PL" sz="1800" spc="-1" strike="noStrike">
                <a:solidFill>
                  <a:srgbClr val="500050"/>
                </a:solidFill>
                <a:latin typeface="Arial;Helvetica"/>
              </a:rPr>
              <a:t>	</a:t>
            </a:r>
            <a:r>
              <a:rPr b="0" lang="pl-PL" sz="1800" spc="-1" strike="noStrike">
                <a:solidFill>
                  <a:srgbClr val="500050"/>
                </a:solidFill>
                <a:latin typeface="Arial;Helvetica"/>
              </a:rPr>
              <a:t>	</a:t>
            </a:r>
            <a:r>
              <a:rPr b="0" lang="pl-PL" sz="1800" spc="-1" strike="noStrike">
                <a:solidFill>
                  <a:srgbClr val="500050"/>
                </a:solidFill>
                <a:latin typeface="Arial;Helvetica"/>
              </a:rPr>
              <a:t>	</a:t>
            </a:r>
            <a:r>
              <a:rPr b="0" lang="pl-PL" sz="1800" spc="-1" strike="noStrike">
                <a:solidFill>
                  <a:srgbClr val="500050"/>
                </a:solidFill>
                <a:latin typeface="Arial;Helvetica"/>
              </a:rPr>
              <a:t>	</a:t>
            </a:r>
            <a:r>
              <a:rPr b="0" lang="pl-PL" sz="1800" spc="-1" strike="noStrike">
                <a:solidFill>
                  <a:srgbClr val="500050"/>
                </a:solidFill>
                <a:latin typeface="Arial;Helvetica"/>
              </a:rPr>
              <a:t>	</a:t>
            </a:r>
            <a:r>
              <a:rPr b="0" lang="pl-PL" sz="1800" spc="-1" strike="noStrike">
                <a:solidFill>
                  <a:srgbClr val="500050"/>
                </a:solidFill>
                <a:latin typeface="Arial;Helvetica"/>
              </a:rPr>
              <a:t>	</a:t>
            </a:r>
            <a:r>
              <a:rPr b="0" lang="pl-PL" sz="1800" spc="-1" strike="noStrike">
                <a:solidFill>
                  <a:srgbClr val="500050"/>
                </a:solidFill>
                <a:latin typeface="Arial;Helvetica"/>
              </a:rPr>
              <a:t>	</a:t>
            </a:r>
            <a:r>
              <a:rPr b="0" lang="pl-PL" sz="1400" spc="-1" strike="noStrike" u="sng">
                <a:solidFill>
                  <a:srgbClr val="500050"/>
                </a:solidFill>
                <a:uFillTx/>
                <a:latin typeface="Arial;Helvetica"/>
              </a:rPr>
              <a:t>Speed 200 to 1000 mb/s</a:t>
            </a:r>
            <a:r>
              <a:rPr b="0" lang="pl-PL" sz="1800" spc="-1" strike="noStrike">
                <a:solidFill>
                  <a:srgbClr val="500050"/>
                </a:solidFill>
                <a:latin typeface="Arial;Helvetica"/>
              </a:rPr>
              <a:t>.</a:t>
            </a:r>
            <a:endParaRPr b="0" lang="pl-PL" sz="1800" spc="-1" strike="noStrike">
              <a:solidFill>
                <a:srgbClr val="500050"/>
              </a:solidFill>
              <a:latin typeface="Arial;Helvetica"/>
            </a:endParaRPr>
          </a:p>
          <a:p>
            <a:pPr indent="0">
              <a:spcBef>
                <a:spcPts val="1417"/>
              </a:spcBef>
              <a:buNone/>
            </a:pPr>
            <a:r>
              <a:rPr b="1" lang="pl-PL" sz="1400" spc="-1" strike="noStrike">
                <a:solidFill>
                  <a:srgbClr val="500050"/>
                </a:solidFill>
                <a:latin typeface="Arial;Helvetica"/>
              </a:rPr>
              <a:t>10 Watt/m2 in EU, USA. In combination with higher Microwave frequencies explains higher deat toll.</a:t>
            </a:r>
            <a:endParaRPr b="0" lang="pl-PL" sz="1400" spc="-1" strike="noStrike">
              <a:solidFill>
                <a:srgbClr val="500050"/>
              </a:solidFill>
              <a:latin typeface="Arial;Helvetica"/>
            </a:endParaRPr>
          </a:p>
          <a:p>
            <a:pPr indent="0">
              <a:spcBef>
                <a:spcPts val="1417"/>
              </a:spcBef>
              <a:buNone/>
            </a:pPr>
            <a:r>
              <a:rPr b="1" lang="pl-PL" sz="1400" spc="-1" strike="noStrike">
                <a:solidFill>
                  <a:srgbClr val="500050"/>
                </a:solidFill>
                <a:latin typeface="Arial;Helvetica"/>
              </a:rPr>
              <a:t>4.4 Watt/m2 in Canada. With significant lower death toll than in USA. </a:t>
            </a:r>
            <a:endParaRPr b="0" lang="pl-PL" sz="1400" spc="-1" strike="noStrike">
              <a:solidFill>
                <a:srgbClr val="500050"/>
              </a:solidFill>
              <a:latin typeface="Arial;Helvetica"/>
            </a:endParaRPr>
          </a:p>
          <a:p>
            <a:pPr indent="0">
              <a:spcBef>
                <a:spcPts val="1417"/>
              </a:spcBef>
              <a:buNone/>
            </a:pPr>
            <a:r>
              <a:rPr b="1" lang="pl-PL" sz="1400" spc="-1" strike="noStrike">
                <a:solidFill>
                  <a:srgbClr val="500050"/>
                </a:solidFill>
                <a:latin typeface="Arial;Helvetica"/>
              </a:rPr>
              <a:t>0,1 Watt/m2 in Switzerland and Poland. With almost no death toll in ages less than 65 years of age. </a:t>
            </a:r>
            <a:endParaRPr b="0" lang="pl-PL" sz="1400" spc="-1" strike="noStrike">
              <a:solidFill>
                <a:srgbClr val="500050"/>
              </a:solidFill>
              <a:latin typeface="Arial;Helvetica"/>
            </a:endParaRPr>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1" name="PlaceHolder 1"/>
          <p:cNvSpPr>
            <a:spLocks noGrp="1"/>
          </p:cNvSpPr>
          <p:nvPr>
            <p:ph type="title"/>
          </p:nvPr>
        </p:nvSpPr>
        <p:spPr>
          <a:xfrm>
            <a:off x="504000" y="226080"/>
            <a:ext cx="885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The History of the Virus Narrative. vs. the factual EMF events. </a:t>
            </a:r>
            <a:r>
              <a:rPr b="0" lang="pl-PL" sz="1800" spc="-1" strike="noStrike" u="sng">
                <a:solidFill>
                  <a:srgbClr val="000000"/>
                </a:solidFill>
                <a:uFillTx/>
                <a:latin typeface="Arial"/>
              </a:rPr>
              <a:t>From 1889 until 2022</a:t>
            </a:r>
            <a:endParaRPr b="0" lang="pl-PL" sz="1800" spc="-1" strike="noStrike">
              <a:solidFill>
                <a:srgbClr val="000000"/>
              </a:solidFill>
              <a:latin typeface="Arial"/>
            </a:endParaRPr>
          </a:p>
        </p:txBody>
      </p:sp>
      <p:sp>
        <p:nvSpPr>
          <p:cNvPr id="212" name="PlaceHolder 2"/>
          <p:cNvSpPr>
            <a:spLocks noGrp="1"/>
          </p:cNvSpPr>
          <p:nvPr>
            <p:ph/>
          </p:nvPr>
        </p:nvSpPr>
        <p:spPr>
          <a:xfrm rot="21584400">
            <a:off x="369720" y="699120"/>
            <a:ext cx="9159840" cy="4361400"/>
          </a:xfrm>
          <a:prstGeom prst="rect">
            <a:avLst/>
          </a:prstGeom>
          <a:noFill/>
          <a:ln w="0">
            <a:noFill/>
          </a:ln>
        </p:spPr>
        <p:txBody>
          <a:bodyPr lIns="0" rIns="0" tIns="0" bIns="0" anchor="t">
            <a:normAutofit/>
          </a:bodyPr>
          <a:p>
            <a:pPr indent="-324000">
              <a:lnSpc>
                <a:spcPct val="100000"/>
              </a:lnSpc>
              <a:buClr>
                <a:srgbClr val="000000"/>
              </a:buClr>
              <a:buFont typeface="Wingdings" charset="2"/>
              <a:buChar char=""/>
            </a:pPr>
            <a:r>
              <a:rPr b="1" lang="pl-PL" sz="3200" spc="-1" strike="noStrike" u="sng">
                <a:solidFill>
                  <a:srgbClr val="000000"/>
                </a:solidFill>
                <a:uFillTx/>
                <a:latin typeface="Arial"/>
              </a:rPr>
              <a:t>5G Continued. </a:t>
            </a:r>
            <a:endParaRPr b="0" lang="pl-PL" sz="32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5G has caused ca. 4-5 million deaths so far. But it's only the beginning, as it is launched in smaller and smaller places.</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Wuhan launched 5G on November 1st or 30th, 2019;</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Wuhan City, the capital of Hubei, is expected to have 10,000 5G base stations by the end of 2019, said Song Qizhu, head of the Hubei Provincial Communication Administration.</a:t>
            </a:r>
            <a:endParaRPr b="0" lang="pl-PL"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PlaceHolder 1"/>
          <p:cNvSpPr>
            <a:spLocks noGrp="1"/>
          </p:cNvSpPr>
          <p:nvPr>
            <p:ph type="title"/>
          </p:nvPr>
        </p:nvSpPr>
        <p:spPr>
          <a:xfrm>
            <a:off x="504000" y="226080"/>
            <a:ext cx="885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The History of the Virus Narrative. vs. the factual EMF events. </a:t>
            </a:r>
            <a:r>
              <a:rPr b="0" lang="pl-PL" sz="1800" spc="-1" strike="noStrike" u="sng">
                <a:solidFill>
                  <a:srgbClr val="000000"/>
                </a:solidFill>
                <a:uFillTx/>
                <a:latin typeface="Arial"/>
              </a:rPr>
              <a:t>From 1889 until 2022</a:t>
            </a:r>
            <a:endParaRPr b="0" lang="pl-PL" sz="1800" spc="-1" strike="noStrike">
              <a:solidFill>
                <a:srgbClr val="000000"/>
              </a:solidFill>
              <a:latin typeface="Arial"/>
            </a:endParaRPr>
          </a:p>
        </p:txBody>
      </p:sp>
      <p:sp>
        <p:nvSpPr>
          <p:cNvPr id="214" name="PlaceHolder 2"/>
          <p:cNvSpPr>
            <a:spLocks noGrp="1"/>
          </p:cNvSpPr>
          <p:nvPr>
            <p:ph/>
          </p:nvPr>
        </p:nvSpPr>
        <p:spPr>
          <a:xfrm rot="21584400">
            <a:off x="369720" y="699120"/>
            <a:ext cx="9159840" cy="4361400"/>
          </a:xfrm>
          <a:prstGeom prst="rect">
            <a:avLst/>
          </a:prstGeom>
          <a:noFill/>
          <a:ln w="0">
            <a:noFill/>
          </a:ln>
        </p:spPr>
        <p:txBody>
          <a:bodyPr lIns="0" rIns="0" tIns="0" bIns="0" anchor="t">
            <a:normAutofit fontScale="96000"/>
          </a:bodyPr>
          <a:p>
            <a:pPr indent="0">
              <a:lnSpc>
                <a:spcPct val="100000"/>
              </a:lnSpc>
              <a:buNone/>
            </a:pPr>
            <a:r>
              <a:rPr b="1" lang="pl-PL" sz="2400" spc="-1" strike="noStrike" u="sng">
                <a:solidFill>
                  <a:srgbClr val="000000"/>
                </a:solidFill>
                <a:uFillTx/>
                <a:latin typeface="system-ui;sans-serif"/>
              </a:rPr>
              <a:t>11. Intro to 4G Plus Launched in parallel to the 5G launch.</a:t>
            </a:r>
            <a:endParaRPr b="0" lang="pl-PL" sz="24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11040">
              <a:lnSpc>
                <a:spcPct val="100000"/>
              </a:lnSpc>
              <a:buClr>
                <a:srgbClr val="000000"/>
              </a:buClr>
              <a:buFont typeface="Wingdings" charset="2"/>
              <a:buChar char=""/>
            </a:pPr>
            <a:r>
              <a:rPr b="0" lang="pl-PL" sz="1800" spc="-1" strike="noStrike">
                <a:solidFill>
                  <a:srgbClr val="000000"/>
                </a:solidFill>
                <a:latin typeface="system-ui;sans-serif"/>
              </a:rPr>
              <a:t>Also branded as "5G base,"  but actually being a 4G technology.</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11040">
              <a:lnSpc>
                <a:spcPct val="100000"/>
              </a:lnSpc>
              <a:buClr>
                <a:srgbClr val="000000"/>
              </a:buClr>
              <a:buFont typeface="Wingdings" charset="2"/>
              <a:buChar char=""/>
            </a:pPr>
            <a:r>
              <a:rPr b="0" lang="pl-PL" sz="1800" spc="-1" strike="noStrike">
                <a:solidFill>
                  <a:srgbClr val="000000"/>
                </a:solidFill>
                <a:latin typeface="system-ui;sans-serif"/>
              </a:rPr>
              <a:t>New, much faster 4G at 700–900 MHz, in combination with higher frequencies up into the 2,5 GHz or microwave range, and up to 3 active antennas vs. 2 at the earlier 4G LTE Advanced</a:t>
            </a:r>
            <a:endParaRPr b="0" lang="pl-PL" sz="1800" spc="-1" strike="noStrike">
              <a:solidFill>
                <a:srgbClr val="000000"/>
              </a:solidFill>
              <a:latin typeface="Arial"/>
            </a:endParaRPr>
          </a:p>
          <a:p>
            <a:pPr indent="0">
              <a:lnSpc>
                <a:spcPct val="100000"/>
              </a:lnSpc>
              <a:buNone/>
            </a:pPr>
            <a:r>
              <a:rPr b="0" lang="pl-PL" sz="1800" spc="-1" strike="noStrike">
                <a:solidFill>
                  <a:srgbClr val="000000"/>
                </a:solidFill>
                <a:latin typeface="system-ui;sans-serif"/>
              </a:rPr>
              <a:t>.</a:t>
            </a:r>
            <a:endParaRPr b="0" lang="pl-PL" sz="1800" spc="-1" strike="noStrike">
              <a:solidFill>
                <a:srgbClr val="000000"/>
              </a:solidFill>
              <a:latin typeface="Arial"/>
            </a:endParaRPr>
          </a:p>
          <a:p>
            <a:pPr indent="-311040">
              <a:lnSpc>
                <a:spcPct val="100000"/>
              </a:lnSpc>
              <a:buClr>
                <a:srgbClr val="000000"/>
              </a:buClr>
              <a:buFont typeface="Wingdings" charset="2"/>
              <a:buChar char=""/>
            </a:pPr>
            <a:r>
              <a:rPr b="0" lang="pl-PL" sz="1800" spc="-1" strike="noStrike">
                <a:solidFill>
                  <a:srgbClr val="000000"/>
                </a:solidFill>
                <a:latin typeface="system-ui;sans-serif"/>
              </a:rPr>
              <a:t>Speed increased to 200 mb/s. Up by a factor of 4.</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11040">
              <a:lnSpc>
                <a:spcPct val="100000"/>
              </a:lnSpc>
              <a:buClr>
                <a:srgbClr val="000000"/>
              </a:buClr>
              <a:buFont typeface="Wingdings" charset="2"/>
              <a:buChar char=""/>
            </a:pPr>
            <a:r>
              <a:rPr b="0" lang="pl-PL" sz="1800" spc="-1" strike="noStrike">
                <a:solidFill>
                  <a:srgbClr val="000000"/>
                </a:solidFill>
                <a:latin typeface="system-ui;sans-serif"/>
              </a:rPr>
              <a:t>Linked to higher frequencies in combination with lower frequencies for higher output.</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11040">
              <a:lnSpc>
                <a:spcPct val="100000"/>
              </a:lnSpc>
              <a:buClr>
                <a:srgbClr val="000000"/>
              </a:buClr>
              <a:buFont typeface="Wingdings" charset="2"/>
              <a:buChar char=""/>
            </a:pPr>
            <a:r>
              <a:rPr b="0" lang="pl-PL" sz="1800" spc="-1" strike="noStrike">
                <a:solidFill>
                  <a:srgbClr val="000000"/>
                </a:solidFill>
                <a:latin typeface="system-ui;sans-serif"/>
              </a:rPr>
              <a:t>And more WATT/m2 if legal, depending on jurisdiction.</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11040">
              <a:lnSpc>
                <a:spcPct val="100000"/>
              </a:lnSpc>
              <a:buClr>
                <a:srgbClr val="000000"/>
              </a:buClr>
              <a:buFont typeface="Wingdings" charset="2"/>
              <a:buChar char=""/>
            </a:pPr>
            <a:r>
              <a:rPr b="0" lang="pl-PL" sz="1800" spc="-1" strike="noStrike">
                <a:solidFill>
                  <a:srgbClr val="000000"/>
                </a:solidFill>
                <a:latin typeface="system-ui;sans-serif"/>
              </a:rPr>
              <a:t>Plus 3 active antennas, up from 2.</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11040">
              <a:lnSpc>
                <a:spcPct val="100000"/>
              </a:lnSpc>
              <a:buClr>
                <a:srgbClr val="000000"/>
              </a:buClr>
              <a:buFont typeface="Wingdings" charset="2"/>
              <a:buChar char=""/>
            </a:pPr>
            <a:r>
              <a:rPr b="0" lang="pl-PL" sz="1800" spc="-1" strike="noStrike">
                <a:solidFill>
                  <a:srgbClr val="000000"/>
                </a:solidFill>
                <a:latin typeface="system-ui;sans-serif"/>
              </a:rPr>
              <a:t>The death toll is included in the 5G. </a:t>
            </a:r>
            <a:endParaRPr b="0" lang="pl-PL"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5" name="PlaceHolder 1"/>
          <p:cNvSpPr>
            <a:spLocks noGrp="1"/>
          </p:cNvSpPr>
          <p:nvPr>
            <p:ph type="title"/>
          </p:nvPr>
        </p:nvSpPr>
        <p:spPr>
          <a:xfrm>
            <a:off x="504000" y="226080"/>
            <a:ext cx="8855640" cy="313560"/>
          </a:xfrm>
          <a:prstGeom prst="rect">
            <a:avLst/>
          </a:prstGeom>
          <a:noFill/>
          <a:ln w="0">
            <a:noFill/>
          </a:ln>
        </p:spPr>
        <p:txBody>
          <a:bodyPr lIns="0" rIns="0" tIns="0" bIns="0" anchor="ctr">
            <a:noAutofit/>
          </a:bodyPr>
          <a:p>
            <a:pPr indent="0" algn="ctr">
              <a:lnSpc>
                <a:spcPct val="100000"/>
              </a:lnSpc>
              <a:buNone/>
              <a:tabLst>
                <a:tab algn="l" pos="0"/>
              </a:tabLst>
            </a:pPr>
            <a:r>
              <a:rPr b="0" lang="pl-PL" sz="1800" spc="-1" strike="noStrike">
                <a:solidFill>
                  <a:srgbClr val="000000"/>
                </a:solidFill>
                <a:latin typeface="Arial"/>
              </a:rPr>
              <a:t>The History of the Virus Narrative. vs. the factual EMF events. </a:t>
            </a:r>
            <a:r>
              <a:rPr b="0" lang="pl-PL" sz="1800" spc="-1" strike="noStrike" u="sng">
                <a:solidFill>
                  <a:srgbClr val="000000"/>
                </a:solidFill>
                <a:uFillTx/>
                <a:latin typeface="Arial"/>
              </a:rPr>
              <a:t>From 1889 until 2022</a:t>
            </a:r>
            <a:endParaRPr b="0" lang="pl-PL" sz="1800" spc="-1" strike="noStrike">
              <a:solidFill>
                <a:srgbClr val="000000"/>
              </a:solidFill>
              <a:latin typeface="Arial"/>
            </a:endParaRPr>
          </a:p>
        </p:txBody>
      </p:sp>
      <p:sp>
        <p:nvSpPr>
          <p:cNvPr id="216" name="PlaceHolder 2"/>
          <p:cNvSpPr>
            <a:spLocks noGrp="1"/>
          </p:cNvSpPr>
          <p:nvPr>
            <p:ph/>
          </p:nvPr>
        </p:nvSpPr>
        <p:spPr>
          <a:xfrm rot="21584400">
            <a:off x="369720" y="699120"/>
            <a:ext cx="9159840" cy="4361400"/>
          </a:xfrm>
          <a:prstGeom prst="rect">
            <a:avLst/>
          </a:prstGeom>
          <a:noFill/>
          <a:ln w="0">
            <a:noFill/>
          </a:ln>
        </p:spPr>
        <p:txBody>
          <a:bodyPr lIns="0" rIns="0" tIns="0" bIns="0" anchor="t">
            <a:normAutofit/>
          </a:bodyPr>
          <a:p>
            <a:pPr indent="-324000">
              <a:lnSpc>
                <a:spcPct val="100000"/>
              </a:lnSpc>
              <a:buClr>
                <a:srgbClr val="000000"/>
              </a:buClr>
              <a:buFont typeface="Wingdings" charset="2"/>
              <a:buChar char=""/>
            </a:pPr>
            <a:r>
              <a:rPr b="0" lang="pl-PL" sz="1800" spc="-1" strike="noStrike">
                <a:solidFill>
                  <a:srgbClr val="000000"/>
                </a:solidFill>
                <a:latin typeface="Arial"/>
              </a:rPr>
              <a:t>End of presentation. </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0">
              <a:lnSpc>
                <a:spcPct val="100000"/>
              </a:lnSpc>
              <a:buNone/>
            </a:pPr>
            <a:r>
              <a:rPr b="0" lang="pl-PL" sz="1800" spc="-1" strike="noStrike">
                <a:solidFill>
                  <a:srgbClr val="000000"/>
                </a:solidFill>
                <a:latin typeface="Arial"/>
              </a:rPr>
              <a:t>I will refer to the fact that we have established a new Organization</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The INRI Organization. </a:t>
            </a:r>
            <a:endParaRPr b="0" lang="pl-PL" sz="1800" spc="-1" strike="noStrike">
              <a:solidFill>
                <a:srgbClr val="000000"/>
              </a:solidFill>
              <a:latin typeface="Arial"/>
            </a:endParaRPr>
          </a:p>
          <a:p>
            <a:pPr indent="0">
              <a:lnSpc>
                <a:spcPct val="100000"/>
              </a:lnSpc>
              <a:buNone/>
            </a:pPr>
            <a:r>
              <a:rPr b="0" lang="pl-PL" sz="1800" spc="-1" strike="noStrike">
                <a:solidFill>
                  <a:srgbClr val="000000"/>
                </a:solidFill>
                <a:latin typeface="Arial"/>
              </a:rPr>
              <a:t> </a:t>
            </a: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For information on this, please go to; </a:t>
            </a: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hlinkClick r:id="rId1"/>
              </a:rPr>
              <a:t>Www.spleis.no/ab2023INRI</a:t>
            </a:r>
            <a:r>
              <a:rPr b="0" lang="pl-PL" sz="1800" spc="-1" strike="noStrike">
                <a:solidFill>
                  <a:srgbClr val="000000"/>
                </a:solidFill>
                <a:latin typeface="Arial"/>
              </a:rPr>
              <a:t>. </a:t>
            </a: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 </a:t>
            </a:r>
            <a:r>
              <a:rPr b="0" lang="pl-PL" sz="1800" spc="-1" strike="noStrike">
                <a:solidFill>
                  <a:srgbClr val="000000"/>
                </a:solidFill>
                <a:latin typeface="Arial"/>
              </a:rPr>
              <a:t>My emails are; </a:t>
            </a:r>
            <a:r>
              <a:rPr b="0" lang="pl-PL" sz="1800" spc="-1" strike="noStrike">
                <a:solidFill>
                  <a:srgbClr val="000000"/>
                </a:solidFill>
                <a:latin typeface="Arial"/>
                <a:hlinkClick r:id="rId2"/>
              </a:rPr>
              <a:t>Anders.o.Brunstad@gmail.com</a:t>
            </a:r>
            <a:r>
              <a:rPr b="0" lang="pl-PL" sz="1800" spc="-1" strike="noStrike">
                <a:solidFill>
                  <a:srgbClr val="000000"/>
                </a:solidFill>
                <a:latin typeface="Arial"/>
              </a:rPr>
              <a:t> and </a:t>
            </a:r>
            <a:r>
              <a:rPr b="0" lang="pl-PL" sz="1800" spc="-1" strike="noStrike">
                <a:solidFill>
                  <a:srgbClr val="000000"/>
                </a:solidFill>
                <a:latin typeface="Arial"/>
                <a:hlinkClick r:id="rId3"/>
              </a:rPr>
              <a:t>Anders.o.Brunstad@proton.me</a:t>
            </a:r>
            <a:r>
              <a:rPr b="0" lang="pl-PL" sz="1800" spc="-1" strike="noStrike">
                <a:solidFill>
                  <a:srgbClr val="000000"/>
                </a:solidFill>
                <a:latin typeface="Arial"/>
              </a:rPr>
              <a:t> </a:t>
            </a:r>
            <a:endParaRPr b="0" lang="pl-PL" sz="1800" spc="-1" strike="noStrike">
              <a:solidFill>
                <a:srgbClr val="000000"/>
              </a:solidFill>
              <a:latin typeface="Arial"/>
            </a:endParaRPr>
          </a:p>
          <a:p>
            <a:pPr indent="0">
              <a:lnSpc>
                <a:spcPct val="100000"/>
              </a:lnSpc>
              <a:buNone/>
            </a:pP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AS soon as it is set up formally, the INRI will get its own funding and start its work. </a:t>
            </a: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To initiate research into the EMF Narrative</a:t>
            </a: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As well as the Solar Variation Narrative. </a:t>
            </a: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By get fund and use fund to support independent research</a:t>
            </a: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And to communicate the truth from this research to the public. </a:t>
            </a:r>
            <a:endParaRPr b="0" lang="pl-PL" sz="1800" spc="-1" strike="noStrike">
              <a:solidFill>
                <a:srgbClr val="000000"/>
              </a:solidFill>
              <a:latin typeface="Arial"/>
            </a:endParaRPr>
          </a:p>
          <a:p>
            <a:pPr indent="-324000">
              <a:lnSpc>
                <a:spcPct val="100000"/>
              </a:lnSpc>
              <a:buClr>
                <a:srgbClr val="000000"/>
              </a:buClr>
              <a:buFont typeface="Wingdings" charset="2"/>
              <a:buChar char=""/>
            </a:pPr>
            <a:r>
              <a:rPr b="0" lang="pl-PL" sz="1800" spc="-1" strike="noStrike">
                <a:solidFill>
                  <a:srgbClr val="000000"/>
                </a:solidFill>
                <a:latin typeface="Arial"/>
              </a:rPr>
              <a:t>Thank You !</a:t>
            </a:r>
            <a:endParaRPr b="0" lang="pl-PL"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1516</TotalTime>
  <Application>LibreOffice/7.5.0.3$Windows_X86_64 LibreOffice_project/c21113d003cd3efa8c53188764377a8272d9d6de</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2023-06-02T11:57:17Z</dcterms:created>
  <dc:creator/>
  <dc:description/>
  <dc:language>pl-PL</dc:language>
  <cp:lastModifiedBy/>
  <dcterms:modified xsi:type="dcterms:W3CDTF">2023-06-03T13:27:12Z</dcterms:modified>
  <cp:revision>46</cp:revision>
  <dc:subject/>
  <dc:title/>
</cp:coreProperties>
</file>

<file path=docProps/custom.xml><?xml version="1.0" encoding="utf-8"?>
<Properties xmlns="http://schemas.openxmlformats.org/officeDocument/2006/custom-properties" xmlns:vt="http://schemas.openxmlformats.org/officeDocument/2006/docPropsVTypes"/>
</file>